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Average" panose="020B0604020202020204" charset="0"/>
      <p:regular r:id="rId35"/>
    </p:embeddedFont>
    <p:embeddedFont>
      <p:font typeface="Proxima Nova" panose="020B0604020202020204" charset="0"/>
      <p:regular r:id="rId36"/>
      <p:bold r:id="rId37"/>
      <p:italic r:id="rId38"/>
      <p:boldItalic r:id="rId39"/>
    </p:embeddedFont>
    <p:embeddedFont>
      <p:font typeface="Proxima Nova Semibold" panose="020B0604020202020204" charset="0"/>
      <p:regular r:id="rId40"/>
      <p:bold r:id="rId41"/>
      <p:boldItalic r:id="rId42"/>
    </p:embeddedFont>
    <p:embeddedFont>
      <p:font typeface="Raleway" panose="020B0604020202020204" charset="0"/>
      <p:regular r:id="rId43"/>
      <p:bold r:id="rId44"/>
      <p:italic r:id="rId45"/>
      <p:boldItalic r:id="rId46"/>
    </p:embeddedFont>
    <p:embeddedFont>
      <p:font typeface="Roboto" panose="020B0604020202020204" charset="0"/>
      <p:regular r:id="rId47"/>
      <p:bold r:id="rId48"/>
      <p:italic r:id="rId49"/>
      <p:boldItalic r:id="rId50"/>
    </p:embeddedFont>
    <p:embeddedFont>
      <p:font typeface="Source Sans Pro" panose="020B0503030403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62" y="3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544c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544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544c1_0_4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544c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528813166_3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528813166_3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7528813166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7528813166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5287fe5cd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5287fe5cd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528813166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528813166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1F3F5"/>
              </a:solidFill>
              <a:highlight>
                <a:srgbClr val="212428"/>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528813166_3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7528813166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453071183_6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453071183_6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528813166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528813166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6f9544c1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6f9544c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453071183_1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453071183_1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544c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544c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444444"/>
                </a:solidFill>
                <a:highlight>
                  <a:srgbClr val="FFFFFF"/>
                </a:highlight>
              </a:rPr>
              <a:t>why it can be significant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453071183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45307118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8453071183_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8453071183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453071183_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453071183_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453071183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8453071183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453071183_6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453071183_6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8453071183_6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8453071183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453071183_6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453071183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453071183_6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453071183_6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453071183_6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453071183_6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453071183_6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453071183_6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9544c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9544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453071183_7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453071183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6f9544c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c6f9544c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528813166_3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528813166_3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845307118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845307118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528813166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528813166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528813166_3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528813166_3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453071183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8453071183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528813166_3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528813166_3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8453071183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8453071183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3075"/>
            <a:ext cx="9144000" cy="25443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0150" y="327822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A61C00"/>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hindawi.com/journals/mpe/2018/9617410/" TargetMode="External"/><Relationship Id="rId7" Type="http://schemas.openxmlformats.org/officeDocument/2006/relationships/hyperlink" Target="https://medium.com/@cfpinela/recommender-systems-user-based-and-item-based-collaborative-filtering-5d5f375a127f"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hyperlink" Target="https://blog.bitext.com/what-is-the-difference-between-stemming-and-lemmatization/" TargetMode="External"/><Relationship Id="rId5" Type="http://schemas.openxmlformats.org/officeDocument/2006/relationships/hyperlink" Target="https://scikit-learn.org/stable/modules/generated/sklearn.model_selection.GridSearchCV.html" TargetMode="External"/><Relationship Id="rId4" Type="http://schemas.openxmlformats.org/officeDocument/2006/relationships/hyperlink" Target="https://medium.com/@m_n_malaeb/singular-value-decomposition-svd-in-recommender-systems-for-non-math-statistics-programming-4a622de653e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307600" y="2571750"/>
            <a:ext cx="8183700" cy="767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800">
                <a:solidFill>
                  <a:srgbClr val="A61C00"/>
                </a:solidFill>
                <a:latin typeface="Proxima Nova"/>
                <a:ea typeface="Proxima Nova"/>
                <a:cs typeface="Proxima Nova"/>
                <a:sym typeface="Proxima Nova"/>
              </a:rPr>
              <a:t>Search Group Project</a:t>
            </a:r>
            <a:endParaRPr sz="3800">
              <a:solidFill>
                <a:srgbClr val="A61C00"/>
              </a:solidFill>
              <a:latin typeface="Proxima Nova"/>
              <a:ea typeface="Proxima Nova"/>
              <a:cs typeface="Proxima Nova"/>
              <a:sym typeface="Proxima Nova"/>
            </a:endParaRPr>
          </a:p>
        </p:txBody>
      </p:sp>
      <p:sp>
        <p:nvSpPr>
          <p:cNvPr id="59" name="Google Shape;59;p13"/>
          <p:cNvSpPr txBox="1">
            <a:spLocks noGrp="1"/>
          </p:cNvSpPr>
          <p:nvPr>
            <p:ph type="subTitle" idx="1"/>
          </p:nvPr>
        </p:nvSpPr>
        <p:spPr>
          <a:xfrm>
            <a:off x="458575" y="3565450"/>
            <a:ext cx="4544700" cy="12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000000"/>
                </a:solidFill>
                <a:latin typeface="Proxima Nova Semibold"/>
                <a:ea typeface="Proxima Nova Semibold"/>
                <a:cs typeface="Proxima Nova Semibold"/>
                <a:sym typeface="Proxima Nova Semibold"/>
              </a:rPr>
              <a:t>Course: Z534 Search</a:t>
            </a:r>
            <a:endParaRPr sz="1800">
              <a:solidFill>
                <a:srgbClr val="000000"/>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1800">
                <a:solidFill>
                  <a:srgbClr val="000000"/>
                </a:solidFill>
                <a:latin typeface="Proxima Nova Semibold"/>
                <a:ea typeface="Proxima Nova Semibold"/>
                <a:cs typeface="Proxima Nova Semibold"/>
                <a:sym typeface="Proxima Nova Semibold"/>
              </a:rPr>
              <a:t>Instructor: Xiaozhong Liu</a:t>
            </a:r>
            <a:endParaRPr sz="1800">
              <a:solidFill>
                <a:srgbClr val="000000"/>
              </a:solidFill>
              <a:latin typeface="Proxima Nova Semibold"/>
              <a:ea typeface="Proxima Nova Semibold"/>
              <a:cs typeface="Proxima Nova Semibold"/>
              <a:sym typeface="Proxima Nova Semibold"/>
            </a:endParaRPr>
          </a:p>
          <a:p>
            <a:pPr marL="0" lvl="0" indent="0" algn="l" rtl="0">
              <a:spcBef>
                <a:spcPts val="0"/>
              </a:spcBef>
              <a:spcAft>
                <a:spcPts val="0"/>
              </a:spcAft>
              <a:buNone/>
            </a:pPr>
            <a:r>
              <a:rPr lang="en" sz="1800">
                <a:solidFill>
                  <a:srgbClr val="000000"/>
                </a:solidFill>
                <a:latin typeface="Proxima Nova Semibold"/>
                <a:ea typeface="Proxima Nova Semibold"/>
                <a:cs typeface="Proxima Nova Semibold"/>
                <a:sym typeface="Proxima Nova Semibold"/>
              </a:rPr>
              <a:t>Group: Sanket Pandilwar, Akshay Kowshik, Camilla Tan</a:t>
            </a:r>
            <a:endParaRPr sz="1800">
              <a:solidFill>
                <a:srgbClr val="000000"/>
              </a:solidFill>
              <a:latin typeface="Proxima Nova Semibold"/>
              <a:ea typeface="Proxima Nova Semibold"/>
              <a:cs typeface="Proxima Nova Semibold"/>
              <a:sym typeface="Proxima Nova Semibold"/>
            </a:endParaRPr>
          </a:p>
        </p:txBody>
      </p:sp>
      <p:pic>
        <p:nvPicPr>
          <p:cNvPr id="60" name="Google Shape;60;p13"/>
          <p:cNvPicPr preferRelativeResize="0"/>
          <p:nvPr/>
        </p:nvPicPr>
        <p:blipFill>
          <a:blip r:embed="rId3">
            <a:alphaModFix/>
          </a:blip>
          <a:stretch>
            <a:fillRect/>
          </a:stretch>
        </p:blipFill>
        <p:spPr>
          <a:xfrm>
            <a:off x="5463650" y="2679125"/>
            <a:ext cx="3518601" cy="2345750"/>
          </a:xfrm>
          <a:prstGeom prst="rect">
            <a:avLst/>
          </a:prstGeom>
          <a:noFill/>
          <a:ln>
            <a:noFill/>
          </a:ln>
        </p:spPr>
      </p:pic>
      <p:pic>
        <p:nvPicPr>
          <p:cNvPr id="61" name="Google Shape;61;p13"/>
          <p:cNvPicPr preferRelativeResize="0"/>
          <p:nvPr/>
        </p:nvPicPr>
        <p:blipFill>
          <a:blip r:embed="rId4">
            <a:alphaModFix/>
          </a:blip>
          <a:stretch>
            <a:fillRect/>
          </a:stretch>
        </p:blipFill>
        <p:spPr>
          <a:xfrm>
            <a:off x="0" y="-10"/>
            <a:ext cx="9144001" cy="22379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Collaborative Filtering</a:t>
            </a:r>
            <a:endParaRPr/>
          </a:p>
        </p:txBody>
      </p:sp>
      <p:sp>
        <p:nvSpPr>
          <p:cNvPr id="126" name="Google Shape;126;p2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en" sz="2000" b="1"/>
              <a:t>Approaches:</a:t>
            </a:r>
            <a:endParaRPr sz="2000" b="1"/>
          </a:p>
          <a:p>
            <a:pPr marL="914400" lvl="1" indent="-342900" algn="l" rtl="0">
              <a:spcBef>
                <a:spcPts val="0"/>
              </a:spcBef>
              <a:spcAft>
                <a:spcPts val="0"/>
              </a:spcAft>
              <a:buSzPts val="1800"/>
              <a:buChar char="○"/>
            </a:pPr>
            <a:r>
              <a:rPr lang="en" sz="1800" b="1"/>
              <a:t>Item Based</a:t>
            </a:r>
            <a:endParaRPr sz="1800"/>
          </a:p>
          <a:p>
            <a:pPr marL="914400" lvl="1" indent="-342900" algn="l" rtl="0">
              <a:spcBef>
                <a:spcPts val="0"/>
              </a:spcBef>
              <a:spcAft>
                <a:spcPts val="0"/>
              </a:spcAft>
              <a:buSzPts val="1800"/>
              <a:buChar char="○"/>
            </a:pPr>
            <a:r>
              <a:rPr lang="en" sz="1800" b="1"/>
              <a:t>User Based</a:t>
            </a:r>
            <a:endParaRPr sz="1800" b="1"/>
          </a:p>
          <a:p>
            <a:pPr marL="457200" lvl="0" indent="-355600" algn="l" rtl="0">
              <a:spcBef>
                <a:spcPts val="0"/>
              </a:spcBef>
              <a:spcAft>
                <a:spcPts val="0"/>
              </a:spcAft>
              <a:buSzPts val="2000"/>
              <a:buChar char="●"/>
            </a:pPr>
            <a:r>
              <a:rPr lang="en" sz="2000" b="1"/>
              <a:t>Techniques:</a:t>
            </a:r>
            <a:endParaRPr sz="2000" b="1"/>
          </a:p>
          <a:p>
            <a:pPr marL="914400" lvl="1" indent="-342900" algn="l" rtl="0">
              <a:spcBef>
                <a:spcPts val="0"/>
              </a:spcBef>
              <a:spcAft>
                <a:spcPts val="0"/>
              </a:spcAft>
              <a:buSzPts val="1800"/>
              <a:buChar char="○"/>
            </a:pPr>
            <a:r>
              <a:rPr lang="en" sz="1800" b="1"/>
              <a:t>Memory Based</a:t>
            </a:r>
            <a:endParaRPr sz="1800" b="1"/>
          </a:p>
          <a:p>
            <a:pPr marL="914400" lvl="1" indent="-342900" algn="l" rtl="0">
              <a:spcBef>
                <a:spcPts val="0"/>
              </a:spcBef>
              <a:spcAft>
                <a:spcPts val="0"/>
              </a:spcAft>
              <a:buSzPts val="1800"/>
              <a:buChar char="○"/>
            </a:pPr>
            <a:r>
              <a:rPr lang="en" sz="1800" b="1"/>
              <a:t>Model Based</a:t>
            </a:r>
            <a:endParaRPr sz="1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19203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Methods </a:t>
            </a:r>
            <a:endParaRPr/>
          </a:p>
        </p:txBody>
      </p:sp>
      <p:sp>
        <p:nvSpPr>
          <p:cNvPr id="132" name="Google Shape;132;p23"/>
          <p:cNvSpPr txBox="1">
            <a:spLocks noGrp="1"/>
          </p:cNvSpPr>
          <p:nvPr>
            <p:ph type="body" idx="1"/>
          </p:nvPr>
        </p:nvSpPr>
        <p:spPr>
          <a:xfrm>
            <a:off x="311700" y="1152475"/>
            <a:ext cx="192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Memory based KNN</a:t>
            </a:r>
            <a:endParaRPr b="1">
              <a:solidFill>
                <a:srgbClr val="000000"/>
              </a:solidFill>
            </a:endParaRPr>
          </a:p>
        </p:txBody>
      </p:sp>
      <p:sp>
        <p:nvSpPr>
          <p:cNvPr id="133" name="Google Shape;133;p23"/>
          <p:cNvSpPr txBox="1">
            <a:spLocks noGrp="1"/>
          </p:cNvSpPr>
          <p:nvPr>
            <p:ph type="body" idx="2"/>
          </p:nvPr>
        </p:nvSpPr>
        <p:spPr>
          <a:xfrm>
            <a:off x="5199025" y="322200"/>
            <a:ext cx="3006900" cy="40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000000"/>
                </a:solidFill>
              </a:rPr>
              <a:t>3 types of similarity metrics</a:t>
            </a:r>
            <a:endParaRPr b="1">
              <a:solidFill>
                <a:srgbClr val="000000"/>
              </a:solidFill>
            </a:endParaRPr>
          </a:p>
        </p:txBody>
      </p:sp>
      <p:pic>
        <p:nvPicPr>
          <p:cNvPr id="134" name="Google Shape;134;p23"/>
          <p:cNvPicPr preferRelativeResize="0"/>
          <p:nvPr/>
        </p:nvPicPr>
        <p:blipFill>
          <a:blip r:embed="rId3">
            <a:alphaModFix/>
          </a:blip>
          <a:stretch>
            <a:fillRect/>
          </a:stretch>
        </p:blipFill>
        <p:spPr>
          <a:xfrm>
            <a:off x="6441800" y="3012925"/>
            <a:ext cx="2615106" cy="1869949"/>
          </a:xfrm>
          <a:prstGeom prst="rect">
            <a:avLst/>
          </a:prstGeom>
          <a:noFill/>
          <a:ln>
            <a:noFill/>
          </a:ln>
        </p:spPr>
      </p:pic>
      <p:pic>
        <p:nvPicPr>
          <p:cNvPr id="135" name="Google Shape;135;p23"/>
          <p:cNvPicPr preferRelativeResize="0"/>
          <p:nvPr/>
        </p:nvPicPr>
        <p:blipFill>
          <a:blip r:embed="rId4">
            <a:alphaModFix/>
          </a:blip>
          <a:stretch>
            <a:fillRect/>
          </a:stretch>
        </p:blipFill>
        <p:spPr>
          <a:xfrm>
            <a:off x="3770275" y="3152800"/>
            <a:ext cx="2671537" cy="1590204"/>
          </a:xfrm>
          <a:prstGeom prst="rect">
            <a:avLst/>
          </a:prstGeom>
          <a:noFill/>
          <a:ln>
            <a:noFill/>
          </a:ln>
        </p:spPr>
      </p:pic>
      <p:pic>
        <p:nvPicPr>
          <p:cNvPr id="136" name="Google Shape;136;p23"/>
          <p:cNvPicPr preferRelativeResize="0"/>
          <p:nvPr/>
        </p:nvPicPr>
        <p:blipFill>
          <a:blip r:embed="rId5">
            <a:alphaModFix/>
          </a:blip>
          <a:stretch>
            <a:fillRect/>
          </a:stretch>
        </p:blipFill>
        <p:spPr>
          <a:xfrm>
            <a:off x="4770450" y="932697"/>
            <a:ext cx="3435476" cy="1869940"/>
          </a:xfrm>
          <a:prstGeom prst="rect">
            <a:avLst/>
          </a:prstGeom>
          <a:noFill/>
          <a:ln>
            <a:noFill/>
          </a:ln>
        </p:spPr>
      </p:pic>
      <p:pic>
        <p:nvPicPr>
          <p:cNvPr id="137" name="Google Shape;137;p23"/>
          <p:cNvPicPr preferRelativeResize="0"/>
          <p:nvPr/>
        </p:nvPicPr>
        <p:blipFill>
          <a:blip r:embed="rId6">
            <a:alphaModFix/>
          </a:blip>
          <a:stretch>
            <a:fillRect/>
          </a:stretch>
        </p:blipFill>
        <p:spPr>
          <a:xfrm>
            <a:off x="311700" y="1742175"/>
            <a:ext cx="3317819" cy="2415600"/>
          </a:xfrm>
          <a:prstGeom prst="rect">
            <a:avLst/>
          </a:prstGeom>
          <a:noFill/>
          <a:ln>
            <a:noFill/>
          </a:ln>
        </p:spPr>
      </p:pic>
      <p:sp>
        <p:nvSpPr>
          <p:cNvPr id="138" name="Google Shape;138;p23"/>
          <p:cNvSpPr txBox="1">
            <a:spLocks noGrp="1"/>
          </p:cNvSpPr>
          <p:nvPr>
            <p:ph type="body" idx="2"/>
          </p:nvPr>
        </p:nvSpPr>
        <p:spPr>
          <a:xfrm>
            <a:off x="6484950" y="2852075"/>
            <a:ext cx="1645500" cy="40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rgbClr val="A61C00"/>
                </a:solidFill>
              </a:rPr>
              <a:t>Cosine similarity</a:t>
            </a:r>
            <a:endParaRPr b="1">
              <a:solidFill>
                <a:srgbClr val="A61C00"/>
              </a:solidFill>
            </a:endParaRPr>
          </a:p>
        </p:txBody>
      </p:sp>
      <p:sp>
        <p:nvSpPr>
          <p:cNvPr id="139" name="Google Shape;139;p23"/>
          <p:cNvSpPr txBox="1"/>
          <p:nvPr/>
        </p:nvSpPr>
        <p:spPr>
          <a:xfrm>
            <a:off x="3629525" y="722400"/>
            <a:ext cx="26715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2"/>
              </a:buClr>
              <a:buSzPts val="1100"/>
              <a:buFont typeface="Arial"/>
              <a:buNone/>
            </a:pPr>
            <a:r>
              <a:rPr lang="en" b="1">
                <a:solidFill>
                  <a:srgbClr val="A61C00"/>
                </a:solidFill>
                <a:latin typeface="Source Sans Pro"/>
                <a:ea typeface="Source Sans Pro"/>
                <a:cs typeface="Source Sans Pro"/>
                <a:sym typeface="Source Sans Pro"/>
              </a:rPr>
              <a:t>Pearson correlation coefficient </a:t>
            </a:r>
            <a:endParaRPr b="1">
              <a:solidFill>
                <a:srgbClr val="A61C00"/>
              </a:solidFill>
              <a:latin typeface="Source Sans Pro"/>
              <a:ea typeface="Source Sans Pro"/>
              <a:cs typeface="Source Sans Pro"/>
              <a:sym typeface="Source Sans Pro"/>
            </a:endParaRPr>
          </a:p>
        </p:txBody>
      </p:sp>
      <p:sp>
        <p:nvSpPr>
          <p:cNvPr id="140" name="Google Shape;140;p23"/>
          <p:cNvSpPr txBox="1"/>
          <p:nvPr/>
        </p:nvSpPr>
        <p:spPr>
          <a:xfrm>
            <a:off x="3714750" y="2830475"/>
            <a:ext cx="2226600" cy="44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solidFill>
                  <a:srgbClr val="A61C00"/>
                </a:solidFill>
                <a:highlight>
                  <a:srgbClr val="FCFCFC"/>
                </a:highlight>
                <a:latin typeface="Source Sans Pro"/>
                <a:ea typeface="Source Sans Pro"/>
                <a:cs typeface="Source Sans Pro"/>
                <a:sym typeface="Source Sans Pro"/>
              </a:rPr>
              <a:t>Mean Squared Difference</a:t>
            </a:r>
            <a:endParaRPr b="1">
              <a:solidFill>
                <a:srgbClr val="A61C00"/>
              </a:solidFill>
              <a:latin typeface="Source Sans Pro"/>
              <a:ea typeface="Source Sans Pro"/>
              <a:cs typeface="Source Sans Pro"/>
              <a:sym typeface="Source Sans Pro"/>
            </a:endParaRPr>
          </a:p>
          <a:p>
            <a:pPr marL="0" lvl="0" indent="0" algn="l" rtl="0">
              <a:spcBef>
                <a:spcPts val="160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p:nvPr/>
        </p:nvSpPr>
        <p:spPr>
          <a:xfrm>
            <a:off x="5531675" y="916550"/>
            <a:ext cx="3202500" cy="26310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txBox="1">
            <a:spLocks noGrp="1"/>
          </p:cNvSpPr>
          <p:nvPr>
            <p:ph type="title"/>
          </p:nvPr>
        </p:nvSpPr>
        <p:spPr>
          <a:xfrm>
            <a:off x="311700" y="479400"/>
            <a:ext cx="4767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Item-Based CF</a:t>
            </a:r>
            <a:endParaRPr/>
          </a:p>
        </p:txBody>
      </p:sp>
      <p:sp>
        <p:nvSpPr>
          <p:cNvPr id="147" name="Google Shape;147;p24"/>
          <p:cNvSpPr txBox="1">
            <a:spLocks noGrp="1"/>
          </p:cNvSpPr>
          <p:nvPr>
            <p:ph type="body" idx="1"/>
          </p:nvPr>
        </p:nvSpPr>
        <p:spPr>
          <a:xfrm>
            <a:off x="311700" y="1237200"/>
            <a:ext cx="4961100" cy="163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Item based: utilize the star ratings from the restaurant to find similar rated restaurants, and recommend similar restaurant.</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We used KNN approach in different similarity metrics: K nearest neighbor by cosine similarity, pearson correlation coefficient and msd (</a:t>
            </a:r>
            <a:r>
              <a:rPr lang="en" sz="1400">
                <a:solidFill>
                  <a:srgbClr val="000000"/>
                </a:solidFill>
                <a:highlight>
                  <a:srgbClr val="FCFCFC"/>
                </a:highlight>
              </a:rPr>
              <a:t>Mean Squared Difference similarity) </a:t>
            </a:r>
            <a:endParaRPr sz="1400">
              <a:solidFill>
                <a:srgbClr val="000000"/>
              </a:solidFill>
            </a:endParaRPr>
          </a:p>
        </p:txBody>
      </p:sp>
      <p:sp>
        <p:nvSpPr>
          <p:cNvPr id="148" name="Google Shape;148;p24"/>
          <p:cNvSpPr txBox="1"/>
          <p:nvPr/>
        </p:nvSpPr>
        <p:spPr>
          <a:xfrm>
            <a:off x="5728925" y="986825"/>
            <a:ext cx="2808000" cy="24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Source Sans Pro"/>
                <a:ea typeface="Source Sans Pro"/>
                <a:cs typeface="Source Sans Pro"/>
                <a:sym typeface="Source Sans Pro"/>
              </a:rPr>
              <a:t>Recommendations for Restaurant </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None/>
            </a:pPr>
            <a:r>
              <a:rPr lang="en" sz="1200" b="1">
                <a:solidFill>
                  <a:srgbClr val="434343"/>
                </a:solidFill>
                <a:latin typeface="Source Sans Pro"/>
                <a:ea typeface="Source Sans Pro"/>
                <a:cs typeface="Source Sans Pro"/>
                <a:sym typeface="Source Sans Pro"/>
              </a:rPr>
              <a:t>Loftti Cafe</a:t>
            </a:r>
            <a:r>
              <a:rPr lang="en" sz="1200">
                <a:solidFill>
                  <a:srgbClr val="434343"/>
                </a:solidFill>
                <a:latin typeface="Source Sans Pro"/>
                <a:ea typeface="Source Sans Pro"/>
                <a:cs typeface="Source Sans Pro"/>
                <a:sym typeface="Source Sans Pro"/>
              </a:rPr>
              <a:t> on similarity basis:</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None/>
            </a:pP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1: To See Roll</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2: Brew Tea Bar</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3: Cafe Summer</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4: Zen Curry Express</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5: Snow White Cafe</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6: Is Sweet</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7: Cafe 86</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8: Dirt Dog - Las Vegas</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Clr>
                <a:schemeClr val="dk2"/>
              </a:buClr>
              <a:buSzPts val="1100"/>
              <a:buFont typeface="Arial"/>
              <a:buNone/>
            </a:pPr>
            <a:r>
              <a:rPr lang="en" sz="1200">
                <a:solidFill>
                  <a:srgbClr val="434343"/>
                </a:solidFill>
                <a:latin typeface="Source Sans Pro"/>
                <a:ea typeface="Source Sans Pro"/>
                <a:cs typeface="Source Sans Pro"/>
                <a:sym typeface="Source Sans Pro"/>
              </a:rPr>
              <a:t>9: Tea Space</a:t>
            </a:r>
            <a:endParaRPr sz="1200">
              <a:solidFill>
                <a:srgbClr val="434343"/>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rgbClr val="434343"/>
                </a:solidFill>
                <a:latin typeface="Source Sans Pro"/>
                <a:ea typeface="Source Sans Pro"/>
                <a:cs typeface="Source Sans Pro"/>
                <a:sym typeface="Source Sans Pro"/>
              </a:rPr>
              <a:t>10: Eis Cream Cafe</a:t>
            </a:r>
            <a:endParaRPr sz="1200">
              <a:solidFill>
                <a:srgbClr val="434343"/>
              </a:solidFill>
              <a:latin typeface="Source Sans Pro"/>
              <a:ea typeface="Source Sans Pro"/>
              <a:cs typeface="Source Sans Pro"/>
              <a:sym typeface="Source Sans Pro"/>
            </a:endParaRPr>
          </a:p>
        </p:txBody>
      </p:sp>
      <p:sp>
        <p:nvSpPr>
          <p:cNvPr id="149" name="Google Shape;149;p24"/>
          <p:cNvSpPr txBox="1"/>
          <p:nvPr/>
        </p:nvSpPr>
        <p:spPr>
          <a:xfrm>
            <a:off x="5728925" y="555600"/>
            <a:ext cx="13155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Source Sans Pro"/>
                <a:ea typeface="Source Sans Pro"/>
                <a:cs typeface="Source Sans Pro"/>
                <a:sym typeface="Source Sans Pro"/>
              </a:rPr>
              <a:t>Result</a:t>
            </a:r>
            <a:endParaRPr sz="1500" b="1">
              <a:latin typeface="Source Sans Pro"/>
              <a:ea typeface="Source Sans Pro"/>
              <a:cs typeface="Source Sans Pro"/>
              <a:sym typeface="Source Sans Pro"/>
            </a:endParaRPr>
          </a:p>
        </p:txBody>
      </p:sp>
      <p:pic>
        <p:nvPicPr>
          <p:cNvPr id="150" name="Google Shape;150;p24"/>
          <p:cNvPicPr preferRelativeResize="0"/>
          <p:nvPr/>
        </p:nvPicPr>
        <p:blipFill rotWithShape="1">
          <a:blip r:embed="rId3">
            <a:alphaModFix/>
          </a:blip>
          <a:srcRect l="23094"/>
          <a:stretch/>
        </p:blipFill>
        <p:spPr>
          <a:xfrm>
            <a:off x="576325" y="2924300"/>
            <a:ext cx="3774050" cy="210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5"/>
          <p:cNvSpPr/>
          <p:nvPr/>
        </p:nvSpPr>
        <p:spPr>
          <a:xfrm>
            <a:off x="5259425" y="2094225"/>
            <a:ext cx="3000000" cy="27420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5"/>
          <p:cNvSpPr txBox="1">
            <a:spLocks noGrp="1"/>
          </p:cNvSpPr>
          <p:nvPr>
            <p:ph type="title"/>
          </p:nvPr>
        </p:nvSpPr>
        <p:spPr>
          <a:xfrm>
            <a:off x="311700" y="555600"/>
            <a:ext cx="3225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User-based CF</a:t>
            </a:r>
            <a:endParaRPr/>
          </a:p>
        </p:txBody>
      </p:sp>
      <p:sp>
        <p:nvSpPr>
          <p:cNvPr id="157" name="Google Shape;157;p25"/>
          <p:cNvSpPr txBox="1">
            <a:spLocks noGrp="1"/>
          </p:cNvSpPr>
          <p:nvPr>
            <p:ph type="body" idx="1"/>
          </p:nvPr>
        </p:nvSpPr>
        <p:spPr>
          <a:xfrm>
            <a:off x="311700" y="1311300"/>
            <a:ext cx="4131000" cy="1061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User based: build from users’ past behaviors: similar decision/ratings on restaurants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Compute </a:t>
            </a:r>
            <a:r>
              <a:rPr lang="en" sz="1400">
                <a:solidFill>
                  <a:schemeClr val="dk2"/>
                </a:solidFill>
              </a:rPr>
              <a:t>cosine similarity, pearson correlation coefficient and msd </a:t>
            </a:r>
            <a:r>
              <a:rPr lang="en" sz="1400">
                <a:solidFill>
                  <a:srgbClr val="000000"/>
                </a:solidFill>
              </a:rPr>
              <a:t>similarity matrix with KNN</a:t>
            </a:r>
            <a:endParaRPr sz="1400">
              <a:solidFill>
                <a:srgbClr val="000000"/>
              </a:solidFill>
            </a:endParaRPr>
          </a:p>
        </p:txBody>
      </p:sp>
      <p:sp>
        <p:nvSpPr>
          <p:cNvPr id="158" name="Google Shape;158;p25"/>
          <p:cNvSpPr txBox="1"/>
          <p:nvPr/>
        </p:nvSpPr>
        <p:spPr>
          <a:xfrm>
            <a:off x="5344400" y="2173875"/>
            <a:ext cx="3000000" cy="24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Computing the cosine similarity matrix...</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RMSE: 1.4969</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MSE: 2.2407</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MAE:  1.1106</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Computing the pearson similarity matrix...</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RMSE: 1.4309</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MSE: 2.0475</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MAE:  0.9740</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Computing the msd similarity matrix...</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RMSE: 1.4657</a:t>
            </a:r>
            <a:endParaRPr sz="1200">
              <a:solidFill>
                <a:schemeClr val="dk2"/>
              </a:solidFill>
              <a:latin typeface="Source Sans Pro"/>
              <a:ea typeface="Source Sans Pro"/>
              <a:cs typeface="Source Sans Pro"/>
              <a:sym typeface="Source Sans Pro"/>
            </a:endParaRPr>
          </a:p>
          <a:p>
            <a:pPr marL="0" lvl="0" indent="0" algn="l" rtl="0">
              <a:spcBef>
                <a:spcPts val="0"/>
              </a:spcBef>
              <a:spcAft>
                <a:spcPts val="0"/>
              </a:spcAft>
              <a:buNone/>
            </a:pPr>
            <a:r>
              <a:rPr lang="en" sz="1200">
                <a:solidFill>
                  <a:schemeClr val="dk2"/>
                </a:solidFill>
                <a:latin typeface="Source Sans Pro"/>
                <a:ea typeface="Source Sans Pro"/>
                <a:cs typeface="Source Sans Pro"/>
                <a:sym typeface="Source Sans Pro"/>
              </a:rPr>
              <a:t>MSE: 2.1482</a:t>
            </a: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MAE:  1.0462</a:t>
            </a: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200">
                <a:solidFill>
                  <a:schemeClr val="dk2"/>
                </a:solidFill>
                <a:latin typeface="Source Sans Pro"/>
                <a:ea typeface="Source Sans Pro"/>
                <a:cs typeface="Source Sans Pro"/>
                <a:sym typeface="Source Sans Pro"/>
              </a:rPr>
              <a:t>Best rmse score: </a:t>
            </a:r>
            <a:r>
              <a:rPr lang="en" sz="1050">
                <a:solidFill>
                  <a:schemeClr val="dk2"/>
                </a:solidFill>
              </a:rPr>
              <a:t>1.0008027509399238</a:t>
            </a:r>
            <a:endParaRPr sz="1050">
              <a:solidFill>
                <a:schemeClr val="dk2"/>
              </a:solidFill>
            </a:endParaRPr>
          </a:p>
          <a:p>
            <a:pPr marL="0" lvl="0" indent="0" algn="l" rtl="0">
              <a:lnSpc>
                <a:spcPct val="115000"/>
              </a:lnSpc>
              <a:spcBef>
                <a:spcPts val="0"/>
              </a:spcBef>
              <a:spcAft>
                <a:spcPts val="0"/>
              </a:spcAft>
              <a:buNone/>
            </a:pPr>
            <a:endParaRPr sz="1050">
              <a:solidFill>
                <a:schemeClr val="dk2"/>
              </a:solidFill>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p:txBody>
      </p:sp>
      <p:pic>
        <p:nvPicPr>
          <p:cNvPr id="159" name="Google Shape;159;p25"/>
          <p:cNvPicPr preferRelativeResize="0"/>
          <p:nvPr/>
        </p:nvPicPr>
        <p:blipFill>
          <a:blip r:embed="rId3">
            <a:alphaModFix/>
          </a:blip>
          <a:stretch>
            <a:fillRect/>
          </a:stretch>
        </p:blipFill>
        <p:spPr>
          <a:xfrm>
            <a:off x="882837" y="2458500"/>
            <a:ext cx="1845724" cy="2377674"/>
          </a:xfrm>
          <a:prstGeom prst="rect">
            <a:avLst/>
          </a:prstGeom>
          <a:noFill/>
          <a:ln>
            <a:noFill/>
          </a:ln>
        </p:spPr>
      </p:pic>
      <p:sp>
        <p:nvSpPr>
          <p:cNvPr id="160" name="Google Shape;160;p25"/>
          <p:cNvSpPr txBox="1"/>
          <p:nvPr/>
        </p:nvSpPr>
        <p:spPr>
          <a:xfrm>
            <a:off x="5375925" y="1738425"/>
            <a:ext cx="13155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Source Sans Pro"/>
                <a:ea typeface="Source Sans Pro"/>
                <a:cs typeface="Source Sans Pro"/>
                <a:sym typeface="Source Sans Pro"/>
              </a:rPr>
              <a:t>Evaluation </a:t>
            </a:r>
            <a:endParaRPr sz="1500" b="1">
              <a:latin typeface="Source Sans Pro"/>
              <a:ea typeface="Source Sans Pro"/>
              <a:cs typeface="Source Sans Pro"/>
              <a:sym typeface="Source Sans Pro"/>
            </a:endParaRPr>
          </a:p>
        </p:txBody>
      </p:sp>
      <p:pic>
        <p:nvPicPr>
          <p:cNvPr id="161" name="Google Shape;161;p25"/>
          <p:cNvPicPr preferRelativeResize="0"/>
          <p:nvPr/>
        </p:nvPicPr>
        <p:blipFill>
          <a:blip r:embed="rId4">
            <a:alphaModFix/>
          </a:blip>
          <a:stretch>
            <a:fillRect/>
          </a:stretch>
        </p:blipFill>
        <p:spPr>
          <a:xfrm>
            <a:off x="4625925" y="872250"/>
            <a:ext cx="4436951" cy="633850"/>
          </a:xfrm>
          <a:prstGeom prst="rect">
            <a:avLst/>
          </a:prstGeom>
          <a:noFill/>
          <a:ln>
            <a:noFill/>
          </a:ln>
        </p:spPr>
      </p:pic>
      <p:pic>
        <p:nvPicPr>
          <p:cNvPr id="162" name="Google Shape;162;p25"/>
          <p:cNvPicPr preferRelativeResize="0"/>
          <p:nvPr/>
        </p:nvPicPr>
        <p:blipFill>
          <a:blip r:embed="rId5">
            <a:alphaModFix/>
          </a:blip>
          <a:stretch>
            <a:fillRect/>
          </a:stretch>
        </p:blipFill>
        <p:spPr>
          <a:xfrm>
            <a:off x="5649337" y="116557"/>
            <a:ext cx="2390135" cy="755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Model-based CF</a:t>
            </a:r>
            <a:endParaRPr/>
          </a:p>
        </p:txBody>
      </p:sp>
      <p:sp>
        <p:nvSpPr>
          <p:cNvPr id="168" name="Google Shape;168;p26"/>
          <p:cNvSpPr txBox="1">
            <a:spLocks noGrp="1"/>
          </p:cNvSpPr>
          <p:nvPr>
            <p:ph type="body" idx="1"/>
          </p:nvPr>
        </p:nvSpPr>
        <p:spPr>
          <a:xfrm>
            <a:off x="311700" y="1389600"/>
            <a:ext cx="4357500" cy="2999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b="1">
                <a:solidFill>
                  <a:srgbClr val="000000"/>
                </a:solidFill>
              </a:rPr>
              <a:t>Goal</a:t>
            </a:r>
            <a:r>
              <a:rPr lang="en" sz="1400">
                <a:solidFill>
                  <a:srgbClr val="000000"/>
                </a:solidFill>
              </a:rPr>
              <a:t>: to achieve minimal RMSE</a:t>
            </a:r>
            <a:endParaRPr sz="1400">
              <a:solidFill>
                <a:srgbClr val="000000"/>
              </a:solidFill>
            </a:endParaRPr>
          </a:p>
          <a:p>
            <a:pPr marL="457200" lvl="0" indent="-317500" algn="l" rtl="0">
              <a:spcBef>
                <a:spcPts val="0"/>
              </a:spcBef>
              <a:spcAft>
                <a:spcPts val="0"/>
              </a:spcAft>
              <a:buClr>
                <a:srgbClr val="000000"/>
              </a:buClr>
              <a:buSzPts val="1400"/>
              <a:buChar char="●"/>
            </a:pPr>
            <a:r>
              <a:rPr lang="en" sz="1400" b="1">
                <a:solidFill>
                  <a:srgbClr val="000000"/>
                </a:solidFill>
              </a:rPr>
              <a:t>SVD Approach</a:t>
            </a:r>
            <a:r>
              <a:rPr lang="en" sz="1400">
                <a:solidFill>
                  <a:srgbClr val="000000"/>
                </a:solidFill>
              </a:rPr>
              <a:t>: keep known data, ignore unseen data to optimize the sparsity and scalability issue. E.g users don’t give rating to every restaurant make the matrix sparse.</a:t>
            </a:r>
            <a:endParaRPr sz="1400">
              <a:solidFill>
                <a:srgbClr val="000000"/>
              </a:solidFill>
            </a:endParaRPr>
          </a:p>
          <a:p>
            <a:pPr marL="457200" lvl="0" indent="-317500" algn="l" rtl="0">
              <a:spcBef>
                <a:spcPts val="0"/>
              </a:spcBef>
              <a:spcAft>
                <a:spcPts val="0"/>
              </a:spcAft>
              <a:buClr>
                <a:srgbClr val="000000"/>
              </a:buClr>
              <a:buSzPts val="1400"/>
              <a:buChar char="●"/>
            </a:pPr>
            <a:r>
              <a:rPr lang="en" sz="1400" b="1">
                <a:solidFill>
                  <a:srgbClr val="000000"/>
                </a:solidFill>
                <a:highlight>
                  <a:srgbClr val="FFFFFF"/>
                </a:highlight>
              </a:rPr>
              <a:t>Singular Value decomposition (SVD) </a:t>
            </a:r>
            <a:r>
              <a:rPr lang="en" sz="1400">
                <a:solidFill>
                  <a:srgbClr val="000000"/>
                </a:solidFill>
                <a:highlight>
                  <a:srgbClr val="FFFFFF"/>
                </a:highlight>
              </a:rPr>
              <a:t>is a matrix factorization technique that is used to reduce the number of features of a data set by reducing space dimensions from N to K where K &lt; N.</a:t>
            </a:r>
            <a:endParaRPr sz="1400">
              <a:solidFill>
                <a:srgbClr val="000000"/>
              </a:solidFill>
              <a:highlight>
                <a:srgbClr val="FFFFFF"/>
              </a:highlight>
            </a:endParaRPr>
          </a:p>
          <a:p>
            <a:pPr marL="457200" lvl="0" indent="-317500" algn="l" rtl="0">
              <a:lnSpc>
                <a:spcPct val="120000"/>
              </a:lnSpc>
              <a:spcBef>
                <a:spcPts val="0"/>
              </a:spcBef>
              <a:spcAft>
                <a:spcPts val="0"/>
              </a:spcAft>
              <a:buClr>
                <a:srgbClr val="000000"/>
              </a:buClr>
              <a:buSzPts val="1400"/>
              <a:buChar char="●"/>
            </a:pPr>
            <a:r>
              <a:rPr lang="en" sz="1400" b="1">
                <a:solidFill>
                  <a:srgbClr val="000000"/>
                </a:solidFill>
                <a:highlight>
                  <a:srgbClr val="FFFFFF"/>
                </a:highlight>
              </a:rPr>
              <a:t>Grid search</a:t>
            </a:r>
            <a:r>
              <a:rPr lang="en" sz="1400">
                <a:solidFill>
                  <a:srgbClr val="000000"/>
                </a:solidFill>
                <a:highlight>
                  <a:srgbClr val="FFFFFF"/>
                </a:highlight>
              </a:rPr>
              <a:t>: </a:t>
            </a:r>
            <a:r>
              <a:rPr lang="en" sz="1400">
                <a:solidFill>
                  <a:srgbClr val="212529"/>
                </a:solidFill>
                <a:highlight>
                  <a:srgbClr val="FFFFFF"/>
                </a:highlight>
                <a:latin typeface="Roboto"/>
                <a:ea typeface="Roboto"/>
                <a:cs typeface="Roboto"/>
                <a:sym typeface="Roboto"/>
              </a:rPr>
              <a:t>optimize parameters by cross-validated grid-search over a parameter grid.</a:t>
            </a:r>
            <a:endParaRPr sz="1400">
              <a:solidFill>
                <a:srgbClr val="000000"/>
              </a:solidFill>
              <a:highlight>
                <a:srgbClr val="FFFFFF"/>
              </a:highlight>
            </a:endParaRPr>
          </a:p>
        </p:txBody>
      </p:sp>
      <p:sp>
        <p:nvSpPr>
          <p:cNvPr id="169" name="Google Shape;169;p26"/>
          <p:cNvSpPr/>
          <p:nvPr/>
        </p:nvSpPr>
        <p:spPr>
          <a:xfrm>
            <a:off x="5535550" y="2075725"/>
            <a:ext cx="3000000" cy="22191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txBox="1"/>
          <p:nvPr/>
        </p:nvSpPr>
        <p:spPr>
          <a:xfrm>
            <a:off x="5677850" y="2235150"/>
            <a:ext cx="2711400" cy="199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chemeClr val="accent1"/>
                </a:solidFill>
              </a:rPr>
              <a:t>Try</a:t>
            </a:r>
            <a:r>
              <a:rPr lang="en" sz="1050">
                <a:solidFill>
                  <a:schemeClr val="accent1"/>
                </a:solidFill>
              </a:rPr>
              <a:t>: </a:t>
            </a:r>
            <a:endParaRPr sz="1050">
              <a:solidFill>
                <a:schemeClr val="accent1"/>
              </a:solidFill>
            </a:endParaRPr>
          </a:p>
          <a:p>
            <a:pPr marL="0" lvl="0" indent="0" algn="l" rtl="0">
              <a:spcBef>
                <a:spcPts val="0"/>
              </a:spcBef>
              <a:spcAft>
                <a:spcPts val="0"/>
              </a:spcAft>
              <a:buClr>
                <a:schemeClr val="dk2"/>
              </a:buClr>
              <a:buSzPts val="1100"/>
              <a:buFont typeface="Arial"/>
              <a:buNone/>
            </a:pPr>
            <a:r>
              <a:rPr lang="en" sz="1050">
                <a:solidFill>
                  <a:schemeClr val="accent1"/>
                </a:solidFill>
              </a:rPr>
              <a:t>param_grid </a:t>
            </a:r>
            <a:r>
              <a:rPr lang="en" sz="1050">
                <a:solidFill>
                  <a:srgbClr val="666666"/>
                </a:solidFill>
              </a:rPr>
              <a:t>=</a:t>
            </a:r>
            <a:r>
              <a:rPr lang="en" sz="1050">
                <a:solidFill>
                  <a:schemeClr val="accent1"/>
                </a:solidFill>
              </a:rPr>
              <a:t> {</a:t>
            </a:r>
            <a:endParaRPr sz="1050">
              <a:solidFill>
                <a:schemeClr val="accent1"/>
              </a:solidFill>
            </a:endParaRPr>
          </a:p>
          <a:p>
            <a:pPr marL="0" lvl="0" indent="0" algn="l" rtl="0">
              <a:spcBef>
                <a:spcPts val="0"/>
              </a:spcBef>
              <a:spcAft>
                <a:spcPts val="0"/>
              </a:spcAft>
              <a:buClr>
                <a:schemeClr val="dk2"/>
              </a:buClr>
              <a:buSzPts val="1100"/>
              <a:buFont typeface="Arial"/>
              <a:buNone/>
            </a:pPr>
            <a:r>
              <a:rPr lang="en" sz="1050">
                <a:solidFill>
                  <a:schemeClr val="accent1"/>
                </a:solidFill>
              </a:rPr>
              <a:t>    </a:t>
            </a:r>
            <a:r>
              <a:rPr lang="en" sz="1050">
                <a:solidFill>
                  <a:srgbClr val="BA2121"/>
                </a:solidFill>
              </a:rPr>
              <a:t>"n_epochs"</a:t>
            </a:r>
            <a:r>
              <a:rPr lang="en" sz="1050">
                <a:solidFill>
                  <a:schemeClr val="accent1"/>
                </a:solidFill>
              </a:rPr>
              <a:t>: [</a:t>
            </a:r>
            <a:r>
              <a:rPr lang="en" sz="1050">
                <a:solidFill>
                  <a:srgbClr val="666666"/>
                </a:solidFill>
              </a:rPr>
              <a:t>5</a:t>
            </a:r>
            <a:r>
              <a:rPr lang="en" sz="1050">
                <a:solidFill>
                  <a:schemeClr val="accent1"/>
                </a:solidFill>
              </a:rPr>
              <a:t>, </a:t>
            </a:r>
            <a:r>
              <a:rPr lang="en" sz="1050">
                <a:solidFill>
                  <a:srgbClr val="666666"/>
                </a:solidFill>
              </a:rPr>
              <a:t>10</a:t>
            </a:r>
            <a:r>
              <a:rPr lang="en" sz="1050">
                <a:solidFill>
                  <a:schemeClr val="accent1"/>
                </a:solidFill>
              </a:rPr>
              <a:t>, </a:t>
            </a:r>
            <a:r>
              <a:rPr lang="en" sz="1050">
                <a:solidFill>
                  <a:srgbClr val="666666"/>
                </a:solidFill>
              </a:rPr>
              <a:t>20</a:t>
            </a:r>
            <a:r>
              <a:rPr lang="en" sz="1050">
                <a:solidFill>
                  <a:schemeClr val="accent1"/>
                </a:solidFill>
              </a:rPr>
              <a:t>],</a:t>
            </a:r>
            <a:endParaRPr sz="1050">
              <a:solidFill>
                <a:schemeClr val="accent1"/>
              </a:solidFill>
            </a:endParaRPr>
          </a:p>
          <a:p>
            <a:pPr marL="0" lvl="0" indent="0" algn="l" rtl="0">
              <a:spcBef>
                <a:spcPts val="0"/>
              </a:spcBef>
              <a:spcAft>
                <a:spcPts val="0"/>
              </a:spcAft>
              <a:buClr>
                <a:schemeClr val="dk2"/>
              </a:buClr>
              <a:buSzPts val="1100"/>
              <a:buFont typeface="Arial"/>
              <a:buNone/>
            </a:pPr>
            <a:r>
              <a:rPr lang="en" sz="1050">
                <a:solidFill>
                  <a:schemeClr val="accent1"/>
                </a:solidFill>
              </a:rPr>
              <a:t>    </a:t>
            </a:r>
            <a:r>
              <a:rPr lang="en" sz="1050">
                <a:solidFill>
                  <a:srgbClr val="BA2121"/>
                </a:solidFill>
              </a:rPr>
              <a:t>"lr_all"</a:t>
            </a:r>
            <a:r>
              <a:rPr lang="en" sz="1050">
                <a:solidFill>
                  <a:schemeClr val="accent1"/>
                </a:solidFill>
              </a:rPr>
              <a:t>: [</a:t>
            </a:r>
            <a:r>
              <a:rPr lang="en" sz="1050">
                <a:solidFill>
                  <a:srgbClr val="666666"/>
                </a:solidFill>
              </a:rPr>
              <a:t>0.002</a:t>
            </a:r>
            <a:r>
              <a:rPr lang="en" sz="1050">
                <a:solidFill>
                  <a:schemeClr val="accent1"/>
                </a:solidFill>
              </a:rPr>
              <a:t>, </a:t>
            </a:r>
            <a:r>
              <a:rPr lang="en" sz="1050">
                <a:solidFill>
                  <a:srgbClr val="666666"/>
                </a:solidFill>
              </a:rPr>
              <a:t>0.005</a:t>
            </a:r>
            <a:r>
              <a:rPr lang="en" sz="1050">
                <a:solidFill>
                  <a:schemeClr val="accent1"/>
                </a:solidFill>
              </a:rPr>
              <a:t>],</a:t>
            </a:r>
            <a:endParaRPr sz="1050">
              <a:solidFill>
                <a:schemeClr val="accent1"/>
              </a:solidFill>
            </a:endParaRPr>
          </a:p>
          <a:p>
            <a:pPr marL="0" lvl="0" indent="0" algn="l" rtl="0">
              <a:spcBef>
                <a:spcPts val="0"/>
              </a:spcBef>
              <a:spcAft>
                <a:spcPts val="0"/>
              </a:spcAft>
              <a:buClr>
                <a:schemeClr val="dk2"/>
              </a:buClr>
              <a:buSzPts val="1100"/>
              <a:buFont typeface="Arial"/>
              <a:buNone/>
            </a:pPr>
            <a:r>
              <a:rPr lang="en" sz="1050">
                <a:solidFill>
                  <a:schemeClr val="accent1"/>
                </a:solidFill>
              </a:rPr>
              <a:t>    </a:t>
            </a:r>
            <a:r>
              <a:rPr lang="en" sz="1050">
                <a:solidFill>
                  <a:srgbClr val="BA2121"/>
                </a:solidFill>
              </a:rPr>
              <a:t>"reg_all"</a:t>
            </a:r>
            <a:r>
              <a:rPr lang="en" sz="1050">
                <a:solidFill>
                  <a:schemeClr val="accent1"/>
                </a:solidFill>
              </a:rPr>
              <a:t>: [</a:t>
            </a:r>
            <a:r>
              <a:rPr lang="en" sz="1050">
                <a:solidFill>
                  <a:srgbClr val="666666"/>
                </a:solidFill>
              </a:rPr>
              <a:t>0.2</a:t>
            </a:r>
            <a:r>
              <a:rPr lang="en" sz="1050">
                <a:solidFill>
                  <a:schemeClr val="accent1"/>
                </a:solidFill>
              </a:rPr>
              <a:t>, </a:t>
            </a:r>
            <a:r>
              <a:rPr lang="en" sz="1050">
                <a:solidFill>
                  <a:srgbClr val="666666"/>
                </a:solidFill>
              </a:rPr>
              <a:t>0.4</a:t>
            </a:r>
            <a:r>
              <a:rPr lang="en" sz="1050">
                <a:solidFill>
                  <a:schemeClr val="accent1"/>
                </a:solidFill>
              </a:rPr>
              <a:t>, </a:t>
            </a:r>
            <a:r>
              <a:rPr lang="en" sz="1050">
                <a:solidFill>
                  <a:srgbClr val="666666"/>
                </a:solidFill>
              </a:rPr>
              <a:t>0.6</a:t>
            </a:r>
            <a:r>
              <a:rPr lang="en" sz="1050">
                <a:solidFill>
                  <a:schemeClr val="accent1"/>
                </a:solidFill>
              </a:rPr>
              <a:t>]</a:t>
            </a:r>
            <a:endParaRPr sz="1050">
              <a:solidFill>
                <a:schemeClr val="accent1"/>
              </a:solidFill>
            </a:endParaRPr>
          </a:p>
          <a:p>
            <a:pPr marL="0" lvl="0" indent="0" algn="l" rtl="0">
              <a:lnSpc>
                <a:spcPct val="115000"/>
              </a:lnSpc>
              <a:spcBef>
                <a:spcPts val="0"/>
              </a:spcBef>
              <a:spcAft>
                <a:spcPts val="0"/>
              </a:spcAft>
              <a:buClr>
                <a:schemeClr val="dk2"/>
              </a:buClr>
              <a:buSzPts val="1100"/>
              <a:buFont typeface="Arial"/>
              <a:buNone/>
            </a:pPr>
            <a:r>
              <a:rPr lang="en" sz="1050">
                <a:solidFill>
                  <a:schemeClr val="accent1"/>
                </a:solidFill>
              </a:rPr>
              <a:t>}</a:t>
            </a:r>
            <a:endParaRPr sz="1050">
              <a:solidFill>
                <a:schemeClr val="accent1"/>
              </a:solidFill>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200" b="1">
                <a:solidFill>
                  <a:schemeClr val="dk2"/>
                </a:solidFill>
                <a:latin typeface="Source Sans Pro"/>
                <a:ea typeface="Source Sans Pro"/>
                <a:cs typeface="Source Sans Pro"/>
                <a:sym typeface="Source Sans Pro"/>
              </a:rPr>
              <a:t>Best rmse score</a:t>
            </a:r>
            <a:r>
              <a:rPr lang="en" sz="1200">
                <a:solidFill>
                  <a:schemeClr val="dk2"/>
                </a:solidFill>
                <a:latin typeface="Source Sans Pro"/>
                <a:ea typeface="Source Sans Pro"/>
                <a:cs typeface="Source Sans Pro"/>
                <a:sym typeface="Source Sans Pro"/>
              </a:rPr>
              <a:t>: </a:t>
            </a:r>
            <a:r>
              <a:rPr lang="en" sz="1050">
                <a:solidFill>
                  <a:schemeClr val="dk2"/>
                </a:solidFill>
              </a:rPr>
              <a:t>0.9729767140598804</a:t>
            </a:r>
            <a:endParaRPr sz="1050">
              <a:solidFill>
                <a:schemeClr val="dk2"/>
              </a:solidFill>
            </a:endParaRPr>
          </a:p>
          <a:p>
            <a:pPr marL="0" lvl="0" indent="0" algn="l" rtl="0">
              <a:lnSpc>
                <a:spcPct val="115000"/>
              </a:lnSpc>
              <a:spcBef>
                <a:spcPts val="0"/>
              </a:spcBef>
              <a:spcAft>
                <a:spcPts val="0"/>
              </a:spcAft>
              <a:buNone/>
            </a:pPr>
            <a:r>
              <a:rPr lang="en" sz="1050" b="1">
                <a:solidFill>
                  <a:schemeClr val="dk2"/>
                </a:solidFill>
              </a:rPr>
              <a:t>Best parameters</a:t>
            </a:r>
            <a:r>
              <a:rPr lang="en" sz="1050">
                <a:solidFill>
                  <a:schemeClr val="dk2"/>
                </a:solidFill>
              </a:rPr>
              <a:t>: {'n_epochs': 20, 'lr_all': 0.005, 'reg_all': 0.2}</a:t>
            </a:r>
            <a:endParaRPr sz="1050">
              <a:solidFill>
                <a:schemeClr val="dk2"/>
              </a:solidFill>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200">
              <a:solidFill>
                <a:schemeClr val="dk2"/>
              </a:solidFill>
              <a:latin typeface="Source Sans Pro"/>
              <a:ea typeface="Source Sans Pro"/>
              <a:cs typeface="Source Sans Pro"/>
              <a:sym typeface="Source Sans Pro"/>
            </a:endParaRPr>
          </a:p>
        </p:txBody>
      </p:sp>
      <p:pic>
        <p:nvPicPr>
          <p:cNvPr id="171" name="Google Shape;171;p26"/>
          <p:cNvPicPr preferRelativeResize="0"/>
          <p:nvPr/>
        </p:nvPicPr>
        <p:blipFill>
          <a:blip r:embed="rId3">
            <a:alphaModFix/>
          </a:blip>
          <a:stretch>
            <a:fillRect/>
          </a:stretch>
        </p:blipFill>
        <p:spPr>
          <a:xfrm>
            <a:off x="5535550" y="1068353"/>
            <a:ext cx="2711400" cy="6651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555600"/>
            <a:ext cx="39045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Pros &amp; Cons Comparison</a:t>
            </a:r>
            <a:endParaRPr/>
          </a:p>
        </p:txBody>
      </p:sp>
      <p:sp>
        <p:nvSpPr>
          <p:cNvPr id="177" name="Google Shape;177;p27"/>
          <p:cNvSpPr txBox="1">
            <a:spLocks noGrp="1"/>
          </p:cNvSpPr>
          <p:nvPr>
            <p:ph type="body" idx="1"/>
          </p:nvPr>
        </p:nvSpPr>
        <p:spPr>
          <a:xfrm>
            <a:off x="311700" y="1389600"/>
            <a:ext cx="3807300" cy="3559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2"/>
                </a:solidFill>
              </a:rPr>
              <a:t>User based</a:t>
            </a:r>
            <a:r>
              <a:rPr lang="en">
                <a:solidFill>
                  <a:schemeClr val="dk2"/>
                </a:solidFill>
              </a:rPr>
              <a:t>: </a:t>
            </a:r>
            <a:endParaRPr>
              <a:solidFill>
                <a:schemeClr val="dk2"/>
              </a:solidFill>
            </a:endParaRPr>
          </a:p>
          <a:p>
            <a:pPr marL="457200" lvl="0" indent="-304800" algn="l" rtl="0">
              <a:lnSpc>
                <a:spcPct val="100000"/>
              </a:lnSpc>
              <a:spcBef>
                <a:spcPts val="1600"/>
              </a:spcBef>
              <a:spcAft>
                <a:spcPts val="0"/>
              </a:spcAft>
              <a:buClr>
                <a:schemeClr val="dk2"/>
              </a:buClr>
              <a:buSzPts val="1200"/>
              <a:buChar char="●"/>
            </a:pPr>
            <a:r>
              <a:rPr lang="en">
                <a:solidFill>
                  <a:schemeClr val="dk2"/>
                </a:solidFill>
              </a:rPr>
              <a:t>Assume users’ taste will still be the same</a:t>
            </a:r>
            <a:endParaRPr>
              <a:solidFill>
                <a:schemeClr val="dk2"/>
              </a:solidFill>
            </a:endParaRPr>
          </a:p>
          <a:p>
            <a:pPr marL="457200" lvl="0" indent="-304800" algn="l" rtl="0">
              <a:lnSpc>
                <a:spcPct val="100000"/>
              </a:lnSpc>
              <a:spcBef>
                <a:spcPts val="0"/>
              </a:spcBef>
              <a:spcAft>
                <a:spcPts val="0"/>
              </a:spcAft>
              <a:buClr>
                <a:schemeClr val="dk2"/>
              </a:buClr>
              <a:buSzPts val="1200"/>
              <a:buChar char="●"/>
            </a:pPr>
            <a:r>
              <a:rPr lang="en">
                <a:solidFill>
                  <a:schemeClr val="dk2"/>
                </a:solidFill>
              </a:rPr>
              <a:t>Sparsity issue</a:t>
            </a:r>
            <a:r>
              <a:rPr lang="en">
                <a:solidFill>
                  <a:schemeClr val="dk2"/>
                </a:solidFill>
                <a:highlight>
                  <a:srgbClr val="FFFFFF"/>
                </a:highlight>
              </a:rPr>
              <a:t>: The percentage of people who rate items is really low.</a:t>
            </a:r>
            <a:endParaRPr>
              <a:solidFill>
                <a:schemeClr val="dk2"/>
              </a:solidFill>
              <a:highlight>
                <a:srgbClr val="FFFFFF"/>
              </a:highlight>
            </a:endParaRPr>
          </a:p>
          <a:p>
            <a:pPr marL="457200" lvl="0" indent="-304800" algn="l" rtl="0">
              <a:lnSpc>
                <a:spcPct val="100000"/>
              </a:lnSpc>
              <a:spcBef>
                <a:spcPts val="0"/>
              </a:spcBef>
              <a:spcAft>
                <a:spcPts val="0"/>
              </a:spcAft>
              <a:buClr>
                <a:schemeClr val="dk2"/>
              </a:buClr>
              <a:buSzPts val="1200"/>
              <a:buChar char="●"/>
            </a:pPr>
            <a:r>
              <a:rPr lang="en">
                <a:solidFill>
                  <a:schemeClr val="dk2"/>
                </a:solidFill>
                <a:highlight>
                  <a:srgbClr val="FFFFFF"/>
                </a:highlight>
              </a:rPr>
              <a:t>The more users in the system, the greater cost of finding the nearest K neighbors will be.</a:t>
            </a:r>
            <a:endParaRPr>
              <a:solidFill>
                <a:schemeClr val="dk2"/>
              </a:solidFill>
              <a:highlight>
                <a:srgbClr val="FFFFFF"/>
              </a:highlight>
            </a:endParaRPr>
          </a:p>
          <a:p>
            <a:pPr marL="457200" lvl="0" indent="-304800" algn="l" rtl="0">
              <a:lnSpc>
                <a:spcPct val="100000"/>
              </a:lnSpc>
              <a:spcBef>
                <a:spcPts val="0"/>
              </a:spcBef>
              <a:spcAft>
                <a:spcPts val="0"/>
              </a:spcAft>
              <a:buClr>
                <a:schemeClr val="dk2"/>
              </a:buClr>
              <a:buSzPts val="1200"/>
              <a:buChar char="●"/>
            </a:pPr>
            <a:r>
              <a:rPr lang="en">
                <a:solidFill>
                  <a:schemeClr val="dk2"/>
                </a:solidFill>
                <a:highlight>
                  <a:srgbClr val="FFFFFF"/>
                </a:highlight>
              </a:rPr>
              <a:t>New user might have no rating(cold start problem)</a:t>
            </a:r>
            <a:endParaRPr>
              <a:solidFill>
                <a:schemeClr val="dk2"/>
              </a:solidFill>
              <a:highlight>
                <a:srgbClr val="FFFFFF"/>
              </a:highlight>
            </a:endParaRPr>
          </a:p>
          <a:p>
            <a:pPr marL="0" lvl="0" indent="0" algn="l" rtl="0">
              <a:lnSpc>
                <a:spcPct val="100000"/>
              </a:lnSpc>
              <a:spcBef>
                <a:spcPts val="1600"/>
              </a:spcBef>
              <a:spcAft>
                <a:spcPts val="0"/>
              </a:spcAft>
              <a:buNone/>
            </a:pPr>
            <a:r>
              <a:rPr lang="en" b="1">
                <a:solidFill>
                  <a:schemeClr val="dk2"/>
                </a:solidFill>
              </a:rPr>
              <a:t>Item based</a:t>
            </a:r>
            <a:r>
              <a:rPr lang="en">
                <a:solidFill>
                  <a:schemeClr val="dk2"/>
                </a:solidFill>
              </a:rPr>
              <a:t>:</a:t>
            </a:r>
            <a:endParaRPr>
              <a:solidFill>
                <a:schemeClr val="dk2"/>
              </a:solidFill>
            </a:endParaRPr>
          </a:p>
          <a:p>
            <a:pPr marL="457200" lvl="0" indent="-304800" algn="l" rtl="0">
              <a:lnSpc>
                <a:spcPct val="100000"/>
              </a:lnSpc>
              <a:spcBef>
                <a:spcPts val="1600"/>
              </a:spcBef>
              <a:spcAft>
                <a:spcPts val="0"/>
              </a:spcAft>
              <a:buClr>
                <a:schemeClr val="dk2"/>
              </a:buClr>
              <a:buSzPts val="1200"/>
              <a:buChar char="●"/>
            </a:pPr>
            <a:r>
              <a:rPr lang="en">
                <a:solidFill>
                  <a:schemeClr val="dk2"/>
                </a:solidFill>
              </a:rPr>
              <a:t>Lower rmse/mse/mae based on our evaluation</a:t>
            </a:r>
            <a:endParaRPr>
              <a:solidFill>
                <a:schemeClr val="dk2"/>
              </a:solidFill>
            </a:endParaRPr>
          </a:p>
          <a:p>
            <a:pPr marL="457200" lvl="0" indent="-304800" algn="l" rtl="0">
              <a:lnSpc>
                <a:spcPct val="100000"/>
              </a:lnSpc>
              <a:spcBef>
                <a:spcPts val="0"/>
              </a:spcBef>
              <a:spcAft>
                <a:spcPts val="0"/>
              </a:spcAft>
              <a:buClr>
                <a:schemeClr val="dk2"/>
              </a:buClr>
              <a:buSzPts val="1200"/>
              <a:buChar char="●"/>
            </a:pPr>
            <a:r>
              <a:rPr lang="en">
                <a:solidFill>
                  <a:schemeClr val="dk2"/>
                </a:solidFill>
              </a:rPr>
              <a:t>Can calculate offline in advance for new users</a:t>
            </a:r>
            <a:endParaRPr>
              <a:solidFill>
                <a:schemeClr val="dk2"/>
              </a:solidFill>
            </a:endParaRPr>
          </a:p>
          <a:p>
            <a:pPr marL="457200" lvl="0" indent="-304800" algn="l" rtl="0">
              <a:lnSpc>
                <a:spcPct val="100000"/>
              </a:lnSpc>
              <a:spcBef>
                <a:spcPts val="0"/>
              </a:spcBef>
              <a:spcAft>
                <a:spcPts val="0"/>
              </a:spcAft>
              <a:buClr>
                <a:schemeClr val="dk2"/>
              </a:buClr>
              <a:buSzPts val="1200"/>
              <a:buChar char="●"/>
            </a:pPr>
            <a:r>
              <a:rPr lang="en">
                <a:solidFill>
                  <a:schemeClr val="dk2"/>
                </a:solidFill>
              </a:rPr>
              <a:t>Cannot capture users’ interests overtime</a:t>
            </a:r>
            <a:endParaRPr>
              <a:solidFill>
                <a:schemeClr val="dk2"/>
              </a:solidFill>
            </a:endParaRPr>
          </a:p>
          <a:p>
            <a:pPr marL="0" lvl="0" indent="0" algn="l" rtl="0">
              <a:lnSpc>
                <a:spcPct val="100000"/>
              </a:lnSpc>
              <a:spcBef>
                <a:spcPts val="1600"/>
              </a:spcBef>
              <a:spcAft>
                <a:spcPts val="1600"/>
              </a:spcAft>
              <a:buNone/>
            </a:pPr>
            <a:r>
              <a:rPr lang="en" b="1">
                <a:solidFill>
                  <a:schemeClr val="dk2"/>
                </a:solidFill>
              </a:rPr>
              <a:t>Pearson correlation</a:t>
            </a:r>
            <a:r>
              <a:rPr lang="en">
                <a:solidFill>
                  <a:schemeClr val="dk2"/>
                </a:solidFill>
              </a:rPr>
              <a:t> score the best on its lowest rmse score based on evaluation</a:t>
            </a:r>
            <a:endParaRPr>
              <a:solidFill>
                <a:schemeClr val="dk2"/>
              </a:solidFill>
            </a:endParaRPr>
          </a:p>
        </p:txBody>
      </p:sp>
      <p:sp>
        <p:nvSpPr>
          <p:cNvPr id="178" name="Google Shape;178;p27"/>
          <p:cNvSpPr txBox="1"/>
          <p:nvPr/>
        </p:nvSpPr>
        <p:spPr>
          <a:xfrm>
            <a:off x="5611000" y="67050"/>
            <a:ext cx="33045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latin typeface="Source Sans Pro"/>
                <a:ea typeface="Source Sans Pro"/>
                <a:cs typeface="Source Sans Pro"/>
                <a:sym typeface="Source Sans Pro"/>
              </a:rPr>
              <a:t>Our similarity measure comparison for KNN</a:t>
            </a:r>
            <a:endParaRPr sz="1500" b="1">
              <a:latin typeface="Source Sans Pro"/>
              <a:ea typeface="Source Sans Pro"/>
              <a:cs typeface="Source Sans Pro"/>
              <a:sym typeface="Source Sans Pro"/>
            </a:endParaRPr>
          </a:p>
        </p:txBody>
      </p:sp>
      <p:pic>
        <p:nvPicPr>
          <p:cNvPr id="179" name="Google Shape;179;p27"/>
          <p:cNvPicPr preferRelativeResize="0"/>
          <p:nvPr/>
        </p:nvPicPr>
        <p:blipFill>
          <a:blip r:embed="rId3">
            <a:alphaModFix/>
          </a:blip>
          <a:stretch>
            <a:fillRect/>
          </a:stretch>
        </p:blipFill>
        <p:spPr>
          <a:xfrm>
            <a:off x="5727050" y="616713"/>
            <a:ext cx="3072384" cy="2139696"/>
          </a:xfrm>
          <a:prstGeom prst="rect">
            <a:avLst/>
          </a:prstGeom>
          <a:noFill/>
          <a:ln>
            <a:noFill/>
          </a:ln>
        </p:spPr>
      </p:pic>
      <p:pic>
        <p:nvPicPr>
          <p:cNvPr id="180" name="Google Shape;180;p27"/>
          <p:cNvPicPr preferRelativeResize="0"/>
          <p:nvPr/>
        </p:nvPicPr>
        <p:blipFill>
          <a:blip r:embed="rId4">
            <a:alphaModFix/>
          </a:blip>
          <a:stretch>
            <a:fillRect/>
          </a:stretch>
        </p:blipFill>
        <p:spPr>
          <a:xfrm>
            <a:off x="5666712" y="2809713"/>
            <a:ext cx="3072384" cy="21396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Comparing Item-based CF (Ratings vs Text)</a:t>
            </a:r>
            <a:endParaRPr sz="2400"/>
          </a:p>
        </p:txBody>
      </p:sp>
      <p:sp>
        <p:nvSpPr>
          <p:cNvPr id="186" name="Google Shape;186;p28"/>
          <p:cNvSpPr txBox="1">
            <a:spLocks noGrp="1"/>
          </p:cNvSpPr>
          <p:nvPr>
            <p:ph type="body" idx="1"/>
          </p:nvPr>
        </p:nvSpPr>
        <p:spPr>
          <a:xfrm>
            <a:off x="311700" y="1068425"/>
            <a:ext cx="3999900" cy="3500400"/>
          </a:xfrm>
          <a:prstGeom prst="rect">
            <a:avLst/>
          </a:prstGeom>
        </p:spPr>
        <p:txBody>
          <a:bodyPr spcFirstLastPara="1" wrap="square" lIns="91425" tIns="91425" rIns="91425" bIns="91425" anchor="t" anchorCtr="0">
            <a:noAutofit/>
          </a:bodyPr>
          <a:lstStyle/>
          <a:p>
            <a:pPr marL="0" lvl="0" indent="0" algn="l" rtl="0">
              <a:lnSpc>
                <a:spcPct val="6000"/>
              </a:lnSpc>
              <a:spcBef>
                <a:spcPts val="0"/>
              </a:spcBef>
              <a:spcAft>
                <a:spcPts val="0"/>
              </a:spcAft>
              <a:buNone/>
            </a:pPr>
            <a:endParaRPr>
              <a:solidFill>
                <a:srgbClr val="000000"/>
              </a:solidFill>
            </a:endParaRPr>
          </a:p>
          <a:p>
            <a:pPr marL="0" lvl="0" indent="0" algn="l" rtl="0">
              <a:lnSpc>
                <a:spcPct val="6000"/>
              </a:lnSpc>
              <a:spcBef>
                <a:spcPts val="1600"/>
              </a:spcBef>
              <a:spcAft>
                <a:spcPts val="0"/>
              </a:spcAft>
              <a:buNone/>
            </a:pPr>
            <a:r>
              <a:rPr lang="en">
                <a:solidFill>
                  <a:srgbClr val="000000"/>
                </a:solidFill>
              </a:rPr>
              <a:t>Rating:</a:t>
            </a:r>
            <a:endParaRPr>
              <a:solidFill>
                <a:srgbClr val="000000"/>
              </a:solidFill>
            </a:endParaRPr>
          </a:p>
          <a:p>
            <a:pPr marL="0" lvl="0" indent="0" algn="l" rtl="0">
              <a:lnSpc>
                <a:spcPct val="115000"/>
              </a:lnSpc>
              <a:spcBef>
                <a:spcPts val="1600"/>
              </a:spcBef>
              <a:spcAft>
                <a:spcPts val="0"/>
              </a:spcAft>
              <a:buClr>
                <a:schemeClr val="dk2"/>
              </a:buClr>
              <a:buSzPts val="1100"/>
              <a:buFont typeface="Arial"/>
              <a:buNone/>
            </a:pPr>
            <a:r>
              <a:rPr lang="en">
                <a:solidFill>
                  <a:srgbClr val="000000"/>
                </a:solidFill>
              </a:rPr>
              <a:t>Recommendations for Restaurant </a:t>
            </a:r>
            <a:r>
              <a:rPr lang="en" b="1">
                <a:solidFill>
                  <a:srgbClr val="000000"/>
                </a:solidFill>
              </a:rPr>
              <a:t>Delhi Indian Cuisine</a:t>
            </a:r>
            <a:r>
              <a:rPr lang="en">
                <a:solidFill>
                  <a:srgbClr val="000000"/>
                </a:solidFill>
              </a:rPr>
              <a:t> on similarity basis:</a:t>
            </a:r>
            <a:endParaRPr>
              <a:solidFill>
                <a:srgbClr val="000000"/>
              </a:solidFill>
            </a:endParaRPr>
          </a:p>
          <a:p>
            <a:pPr marL="0" lvl="0" indent="0" algn="l" rtl="0">
              <a:lnSpc>
                <a:spcPct val="6000"/>
              </a:lnSpc>
              <a:spcBef>
                <a:spcPts val="1600"/>
              </a:spcBef>
              <a:spcAft>
                <a:spcPts val="0"/>
              </a:spcAft>
              <a:buNone/>
            </a:pPr>
            <a:endParaRPr>
              <a:solidFill>
                <a:srgbClr val="000000"/>
              </a:solidFill>
            </a:endParaRPr>
          </a:p>
          <a:p>
            <a:pPr marL="0" lvl="0" indent="0" algn="l" rtl="0">
              <a:lnSpc>
                <a:spcPct val="6000"/>
              </a:lnSpc>
              <a:spcBef>
                <a:spcPts val="1600"/>
              </a:spcBef>
              <a:spcAft>
                <a:spcPts val="0"/>
              </a:spcAft>
              <a:buNone/>
            </a:pPr>
            <a:r>
              <a:rPr lang="en">
                <a:solidFill>
                  <a:srgbClr val="000000"/>
                </a:solidFill>
              </a:rPr>
              <a:t>1: Big Wong Restaurant</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2: Art of Flavors</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b="1">
                <a:solidFill>
                  <a:srgbClr val="000000"/>
                </a:solidFill>
              </a:rPr>
              <a:t>3: Mt Everest India's Cuisine</a:t>
            </a:r>
            <a:endParaRPr b="1">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b="1">
                <a:solidFill>
                  <a:srgbClr val="000000"/>
                </a:solidFill>
              </a:rPr>
              <a:t>4: Mint Indian Bistro</a:t>
            </a:r>
            <a:endParaRPr b="1">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5: El Cachi Mexican Kitchen</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6: Japanese Cuisine By Omae</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7: SLO-Boy</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8: Indian Bowl Cuisine</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9: Nem Nuong Bistro</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10: Chao Thai Restaurant</a:t>
            </a:r>
            <a:endParaRPr>
              <a:solidFill>
                <a:srgbClr val="000000"/>
              </a:solidFill>
            </a:endParaRPr>
          </a:p>
          <a:p>
            <a:pPr marL="0" lvl="0" indent="0" algn="l" rtl="0">
              <a:lnSpc>
                <a:spcPct val="6000"/>
              </a:lnSpc>
              <a:spcBef>
                <a:spcPts val="1600"/>
              </a:spcBef>
              <a:spcAft>
                <a:spcPts val="1600"/>
              </a:spcAft>
              <a:buNone/>
            </a:pPr>
            <a:endParaRPr>
              <a:solidFill>
                <a:srgbClr val="000000"/>
              </a:solidFill>
            </a:endParaRPr>
          </a:p>
        </p:txBody>
      </p:sp>
      <p:sp>
        <p:nvSpPr>
          <p:cNvPr id="187" name="Google Shape;187;p28"/>
          <p:cNvSpPr txBox="1">
            <a:spLocks noGrp="1"/>
          </p:cNvSpPr>
          <p:nvPr>
            <p:ph type="body" idx="2"/>
          </p:nvPr>
        </p:nvSpPr>
        <p:spPr>
          <a:xfrm>
            <a:off x="4832400" y="1068475"/>
            <a:ext cx="3999900" cy="350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Text: ( Using TF-IDF scores as weights ) </a:t>
            </a:r>
            <a:endParaRPr>
              <a:solidFill>
                <a:srgbClr val="000000"/>
              </a:solidFill>
            </a:endParaRPr>
          </a:p>
          <a:p>
            <a:pPr marL="0" lvl="0" indent="0" algn="l" rtl="0">
              <a:lnSpc>
                <a:spcPct val="115000"/>
              </a:lnSpc>
              <a:spcBef>
                <a:spcPts val="1600"/>
              </a:spcBef>
              <a:spcAft>
                <a:spcPts val="0"/>
              </a:spcAft>
              <a:buClr>
                <a:schemeClr val="dk2"/>
              </a:buClr>
              <a:buSzPts val="1100"/>
              <a:buFont typeface="Arial"/>
              <a:buNone/>
            </a:pPr>
            <a:r>
              <a:rPr lang="en">
                <a:solidFill>
                  <a:srgbClr val="000000"/>
                </a:solidFill>
              </a:rPr>
              <a:t>Recommendations for Restaurant </a:t>
            </a:r>
            <a:r>
              <a:rPr lang="en" b="1">
                <a:solidFill>
                  <a:srgbClr val="000000"/>
                </a:solidFill>
              </a:rPr>
              <a:t>Delhi Indian Cuisine</a:t>
            </a:r>
            <a:r>
              <a:rPr lang="en">
                <a:solidFill>
                  <a:srgbClr val="000000"/>
                </a:solidFill>
              </a:rPr>
              <a:t> on similarity basis:</a:t>
            </a:r>
            <a:endParaRPr>
              <a:solidFill>
                <a:srgbClr val="000000"/>
              </a:solidFill>
            </a:endParaRPr>
          </a:p>
          <a:p>
            <a:pPr marL="0" lvl="0" indent="0" algn="l" rtl="0">
              <a:lnSpc>
                <a:spcPct val="6000"/>
              </a:lnSpc>
              <a:spcBef>
                <a:spcPts val="1600"/>
              </a:spcBef>
              <a:spcAft>
                <a:spcPts val="0"/>
              </a:spcAft>
              <a:buNone/>
            </a:pP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1: Namaste Indian Cuisine</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b="1">
                <a:solidFill>
                  <a:srgbClr val="000000"/>
                </a:solidFill>
              </a:rPr>
              <a:t>2: Mt Everest India's Cuisine</a:t>
            </a:r>
            <a:endParaRPr b="1">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3: Angara India Spice Grill</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b="1">
                <a:solidFill>
                  <a:srgbClr val="000000"/>
                </a:solidFill>
              </a:rPr>
              <a:t>4: Mint Indian Bistro</a:t>
            </a:r>
            <a:endParaRPr b="1">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5: Tamba</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6: Taj Palace</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7: Paradise India</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8: India Oven Masala Bar &amp; Grill</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9: Mint Indian Bistro</a:t>
            </a:r>
            <a:endParaRPr>
              <a:solidFill>
                <a:srgbClr val="000000"/>
              </a:solidFill>
            </a:endParaRPr>
          </a:p>
          <a:p>
            <a:pPr marL="0" lvl="0" indent="0" algn="l" rtl="0">
              <a:lnSpc>
                <a:spcPct val="6000"/>
              </a:lnSpc>
              <a:spcBef>
                <a:spcPts val="1600"/>
              </a:spcBef>
              <a:spcAft>
                <a:spcPts val="0"/>
              </a:spcAft>
              <a:buClr>
                <a:schemeClr val="dk2"/>
              </a:buClr>
              <a:buSzPts val="1100"/>
              <a:buFont typeface="Arial"/>
              <a:buNone/>
            </a:pPr>
            <a:r>
              <a:rPr lang="en">
                <a:solidFill>
                  <a:srgbClr val="000000"/>
                </a:solidFill>
              </a:rPr>
              <a:t>10: India Palace</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9"/>
          <p:cNvSpPr txBox="1">
            <a:spLocks noGrp="1"/>
          </p:cNvSpPr>
          <p:nvPr>
            <p:ph type="title"/>
          </p:nvPr>
        </p:nvSpPr>
        <p:spPr>
          <a:xfrm>
            <a:off x="287050" y="1666925"/>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300"/>
              <a:t>Observation &amp; improvement</a:t>
            </a:r>
            <a:r>
              <a:rPr lang="en"/>
              <a:t> </a:t>
            </a:r>
            <a:endParaRPr/>
          </a:p>
        </p:txBody>
      </p:sp>
      <p:sp>
        <p:nvSpPr>
          <p:cNvPr id="193" name="Google Shape;193;p2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rgbClr val="FFFFFF"/>
              </a:buClr>
              <a:buSzPts val="1400"/>
              <a:buChar char="●"/>
            </a:pPr>
            <a:r>
              <a:rPr lang="en" sz="1400">
                <a:solidFill>
                  <a:srgbClr val="FFFFFF"/>
                </a:solidFill>
              </a:rPr>
              <a:t>Since the distribution of ratings are uneven, we </a:t>
            </a:r>
            <a:r>
              <a:rPr lang="en" sz="1400">
                <a:solidFill>
                  <a:srgbClr val="FFFFFF"/>
                </a:solidFill>
                <a:latin typeface="Arial"/>
                <a:ea typeface="Arial"/>
                <a:cs typeface="Arial"/>
                <a:sym typeface="Arial"/>
              </a:rPr>
              <a:t>undersampled datasets to get a balanced dataset, so each rating star has similar proportion, which alsos improved the rmse in the evaluation</a:t>
            </a:r>
            <a:endParaRPr sz="1400">
              <a:solidFill>
                <a:srgbClr val="FFFFFF"/>
              </a:solidFill>
              <a:latin typeface="Arial"/>
              <a:ea typeface="Arial"/>
              <a:cs typeface="Arial"/>
              <a:sym typeface="Arial"/>
            </a:endParaRPr>
          </a:p>
          <a:p>
            <a:pPr marL="457200" lvl="0" indent="-317500" algn="l" rtl="0">
              <a:spcBef>
                <a:spcPts val="0"/>
              </a:spcBef>
              <a:spcAft>
                <a:spcPts val="0"/>
              </a:spcAft>
              <a:buClr>
                <a:srgbClr val="FFFFFF"/>
              </a:buClr>
              <a:buSzPts val="1400"/>
              <a:buFont typeface="Arial"/>
              <a:buChar char="●"/>
            </a:pPr>
            <a:r>
              <a:rPr lang="en" sz="1400">
                <a:solidFill>
                  <a:srgbClr val="FFFFFF"/>
                </a:solidFill>
                <a:latin typeface="Arial"/>
                <a:ea typeface="Arial"/>
                <a:cs typeface="Arial"/>
                <a:sym typeface="Arial"/>
              </a:rPr>
              <a:t>Model based SVD</a:t>
            </a:r>
            <a:endParaRPr sz="1400">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330200" y="180495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1600"/>
              </a:spcAft>
              <a:buNone/>
            </a:pPr>
            <a:r>
              <a:rPr lang="en" sz="3500"/>
              <a:t>Limitation &amp; Future works </a:t>
            </a:r>
            <a:endParaRPr sz="3500"/>
          </a:p>
        </p:txBody>
      </p:sp>
      <p:sp>
        <p:nvSpPr>
          <p:cNvPr id="199" name="Google Shape;199;p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Does not address cold-start problem</a:t>
            </a:r>
            <a:endParaRPr/>
          </a:p>
          <a:p>
            <a:pPr marL="457200" lvl="0" indent="-342900" algn="l" rtl="0">
              <a:spcBef>
                <a:spcPts val="0"/>
              </a:spcBef>
              <a:spcAft>
                <a:spcPts val="0"/>
              </a:spcAft>
              <a:buSzPts val="1800"/>
              <a:buChar char="●"/>
            </a:pPr>
            <a:r>
              <a:rPr lang="en"/>
              <a:t>Not useful unless we have more data since matrix is very sparse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90250" y="526350"/>
            <a:ext cx="8159100" cy="409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b="0"/>
              <a:t>Task 2</a:t>
            </a:r>
            <a:endParaRPr sz="6000" b="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65500" y="1678650"/>
            <a:ext cx="4045200" cy="17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Questions</a:t>
            </a:r>
            <a:endParaRPr/>
          </a:p>
        </p:txBody>
      </p:sp>
      <p:sp>
        <p:nvSpPr>
          <p:cNvPr id="67" name="Google Shape;67;p14"/>
          <p:cNvSpPr txBox="1">
            <a:spLocks noGrp="1"/>
          </p:cNvSpPr>
          <p:nvPr>
            <p:ph type="body" idx="2"/>
          </p:nvPr>
        </p:nvSpPr>
        <p:spPr>
          <a:xfrm>
            <a:off x="4883950" y="790850"/>
            <a:ext cx="3837000" cy="3695100"/>
          </a:xfrm>
          <a:prstGeom prst="rect">
            <a:avLst/>
          </a:prstGeom>
        </p:spPr>
        <p:txBody>
          <a:bodyPr spcFirstLastPara="1" wrap="square" lIns="91425" tIns="91425" rIns="91425" bIns="91425" anchor="ctr" anchorCtr="0">
            <a:noAutofit/>
          </a:bodyPr>
          <a:lstStyle/>
          <a:p>
            <a:pPr marL="457200" lvl="0" indent="-361950" algn="l" rtl="0">
              <a:spcBef>
                <a:spcPts val="0"/>
              </a:spcBef>
              <a:spcAft>
                <a:spcPts val="0"/>
              </a:spcAft>
              <a:buSzPts val="2100"/>
              <a:buChar char="●"/>
            </a:pPr>
            <a:r>
              <a:rPr lang="en" sz="2100" dirty="0"/>
              <a:t>What CF approach perform well for recommender system?</a:t>
            </a:r>
            <a:endParaRPr sz="2100" dirty="0"/>
          </a:p>
          <a:p>
            <a:pPr marL="457200" lvl="0" indent="-361950" algn="l" rtl="0">
              <a:spcBef>
                <a:spcPts val="0"/>
              </a:spcBef>
              <a:spcAft>
                <a:spcPts val="0"/>
              </a:spcAft>
              <a:buSzPts val="2100"/>
              <a:buChar char="●"/>
            </a:pPr>
            <a:r>
              <a:rPr lang="en" sz="2100" dirty="0"/>
              <a:t>Classification of a restaurant based on sentiment scores of reviews and tips?</a:t>
            </a:r>
            <a:endParaRPr sz="2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2"/>
              </a:buClr>
              <a:buSzPts val="1100"/>
              <a:buFont typeface="Arial"/>
              <a:buNone/>
            </a:pPr>
            <a:r>
              <a:rPr lang="en" sz="2400" b="0">
                <a:solidFill>
                  <a:srgbClr val="FFFFFF"/>
                </a:solidFill>
              </a:rPr>
              <a:t>Classification of Restaurants based on Sentiment Analysis</a:t>
            </a:r>
            <a:endParaRPr sz="3800" b="0">
              <a:solidFill>
                <a:srgbClr val="FFFFFF"/>
              </a:solidFill>
            </a:endParaRPr>
          </a:p>
        </p:txBody>
      </p:sp>
      <p:sp>
        <p:nvSpPr>
          <p:cNvPr id="210" name="Google Shape;210;p32"/>
          <p:cNvSpPr txBox="1">
            <a:spLocks noGrp="1"/>
          </p:cNvSpPr>
          <p:nvPr>
            <p:ph type="subTitle" idx="1"/>
          </p:nvPr>
        </p:nvSpPr>
        <p:spPr>
          <a:xfrm>
            <a:off x="480150" y="2697150"/>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595959"/>
              </a:solidFill>
            </a:endParaRPr>
          </a:p>
          <a:p>
            <a:pPr marL="457200" lvl="0" indent="-317500" algn="l" rtl="0">
              <a:lnSpc>
                <a:spcPct val="150000"/>
              </a:lnSpc>
              <a:spcBef>
                <a:spcPts val="0"/>
              </a:spcBef>
              <a:spcAft>
                <a:spcPts val="0"/>
              </a:spcAft>
              <a:buClr>
                <a:srgbClr val="000000"/>
              </a:buClr>
              <a:buSzPts val="1400"/>
              <a:buFont typeface="Source Sans Pro"/>
              <a:buChar char="➢"/>
            </a:pPr>
            <a:r>
              <a:rPr lang="en" sz="1400">
                <a:solidFill>
                  <a:srgbClr val="000000"/>
                </a:solidFill>
              </a:rPr>
              <a:t>We all know how important the business reviews are for its ratings. In fact it is almost directly proportional.</a:t>
            </a:r>
            <a:endParaRPr sz="1400">
              <a:solidFill>
                <a:srgbClr val="000000"/>
              </a:solidFill>
            </a:endParaRPr>
          </a:p>
          <a:p>
            <a:pPr marL="457200" lvl="0" indent="-317500" algn="l" rtl="0">
              <a:lnSpc>
                <a:spcPct val="150000"/>
              </a:lnSpc>
              <a:spcBef>
                <a:spcPts val="0"/>
              </a:spcBef>
              <a:spcAft>
                <a:spcPts val="0"/>
              </a:spcAft>
              <a:buClr>
                <a:srgbClr val="000000"/>
              </a:buClr>
              <a:buSzPts val="1400"/>
              <a:buFont typeface="Source Sans Pro"/>
              <a:buChar char="➢"/>
            </a:pPr>
            <a:r>
              <a:rPr lang="en" sz="1400">
                <a:solidFill>
                  <a:srgbClr val="000000"/>
                </a:solidFill>
              </a:rPr>
              <a:t>Better the reviews, better are the stars of the business. Everyone in this modern world first check for reviews before going to a restaurant</a:t>
            </a:r>
            <a:endParaRPr sz="1400">
              <a:solidFill>
                <a:srgbClr val="000000"/>
              </a:solidFill>
            </a:endParaRPr>
          </a:p>
          <a:p>
            <a:pPr marL="457200" lvl="0" indent="-317500" algn="l" rtl="0">
              <a:lnSpc>
                <a:spcPct val="150000"/>
              </a:lnSpc>
              <a:spcBef>
                <a:spcPts val="0"/>
              </a:spcBef>
              <a:spcAft>
                <a:spcPts val="0"/>
              </a:spcAft>
              <a:buClr>
                <a:srgbClr val="000000"/>
              </a:buClr>
              <a:buSzPts val="1400"/>
              <a:buFont typeface="Source Sans Pro"/>
              <a:buChar char="➢"/>
            </a:pPr>
            <a:r>
              <a:rPr lang="en" sz="1400">
                <a:solidFill>
                  <a:srgbClr val="000000"/>
                </a:solidFill>
              </a:rPr>
              <a:t>Integrating the sentiments of customers to predict how good the restaurant is.</a:t>
            </a:r>
            <a:endParaRPr sz="1400">
              <a:solidFill>
                <a:srgbClr val="000000"/>
              </a:solidFill>
            </a:endParaRPr>
          </a:p>
          <a:p>
            <a:pPr marL="457200" lvl="0" indent="0" algn="l" rtl="0">
              <a:spcBef>
                <a:spcPts val="0"/>
              </a:spcBef>
              <a:spcAft>
                <a:spcPts val="0"/>
              </a:spcAft>
              <a:buNone/>
            </a:pPr>
            <a:endParaRPr sz="1400">
              <a:solidFill>
                <a:srgbClr val="59595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rgbClr val="FFFFFF"/>
                </a:solidFill>
              </a:rPr>
              <a:t>USE OF SENTIMENT ANALYSIS</a:t>
            </a:r>
            <a:endParaRPr sz="2400" b="0">
              <a:solidFill>
                <a:srgbClr val="FFFFFF"/>
              </a:solidFill>
            </a:endParaRPr>
          </a:p>
        </p:txBody>
      </p:sp>
      <p:sp>
        <p:nvSpPr>
          <p:cNvPr id="216" name="Google Shape;216;p33"/>
          <p:cNvSpPr txBox="1">
            <a:spLocks noGrp="1"/>
          </p:cNvSpPr>
          <p:nvPr>
            <p:ph type="subTitle" idx="1"/>
          </p:nvPr>
        </p:nvSpPr>
        <p:spPr>
          <a:xfrm>
            <a:off x="480150" y="2869325"/>
            <a:ext cx="8183700" cy="86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Source Sans Pro"/>
              <a:buChar char="➢"/>
            </a:pPr>
            <a:r>
              <a:rPr lang="en" sz="1400">
                <a:solidFill>
                  <a:schemeClr val="dk2"/>
                </a:solidFill>
              </a:rPr>
              <a:t>Enhancing Customer Experience: The experience of the customers  can either be positive, negative or neutral. This helps business to know what needs to be improved and what is properly being implemented.</a:t>
            </a:r>
            <a:endParaRPr sz="1400">
              <a:solidFill>
                <a:schemeClr val="dk2"/>
              </a:solidFill>
            </a:endParaRPr>
          </a:p>
          <a:p>
            <a:pPr marL="457200" lvl="0" indent="-317500" algn="l" rtl="0">
              <a:spcBef>
                <a:spcPts val="0"/>
              </a:spcBef>
              <a:spcAft>
                <a:spcPts val="0"/>
              </a:spcAft>
              <a:buClr>
                <a:schemeClr val="dk2"/>
              </a:buClr>
              <a:buSzPts val="1400"/>
              <a:buFont typeface="Arial"/>
              <a:buChar char="➢"/>
            </a:pPr>
            <a:r>
              <a:rPr lang="en" sz="1400">
                <a:solidFill>
                  <a:schemeClr val="dk2"/>
                </a:solidFill>
              </a:rPr>
              <a:t>Getting a positive response is just not enough,customer support system should always be the top priority</a:t>
            </a:r>
            <a:endParaRPr sz="1400">
              <a:solidFill>
                <a:schemeClr val="dk2"/>
              </a:solidFill>
            </a:endParaRPr>
          </a:p>
          <a:p>
            <a:pPr marL="457200" lvl="0" indent="-317500" algn="l" rtl="0">
              <a:spcBef>
                <a:spcPts val="0"/>
              </a:spcBef>
              <a:spcAft>
                <a:spcPts val="0"/>
              </a:spcAft>
              <a:buClr>
                <a:schemeClr val="dk2"/>
              </a:buClr>
              <a:buSzPts val="1400"/>
              <a:buFont typeface="Arial"/>
              <a:buChar char="➢"/>
            </a:pPr>
            <a:r>
              <a:rPr lang="en" sz="1400">
                <a:solidFill>
                  <a:schemeClr val="dk2"/>
                </a:solidFill>
              </a:rPr>
              <a:t>When you improve the users experience and meet accordingly to their needs is what leads to an attraction of the customers. This in turn leads to Market growth</a:t>
            </a:r>
            <a:endParaRPr sz="1400">
              <a:solidFill>
                <a:schemeClr val="dk2"/>
              </a:solidFill>
            </a:endParaRPr>
          </a:p>
          <a:p>
            <a:pPr marL="0" lvl="0" indent="0" algn="l" rtl="0">
              <a:spcBef>
                <a:spcPts val="0"/>
              </a:spcBef>
              <a:spcAft>
                <a:spcPts val="0"/>
              </a:spcAft>
              <a:buNone/>
            </a:pPr>
            <a:endParaRPr sz="14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152400" y="36967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Approach</a:t>
            </a:r>
            <a:endParaRPr sz="2400"/>
          </a:p>
        </p:txBody>
      </p:sp>
      <p:pic>
        <p:nvPicPr>
          <p:cNvPr id="222" name="Google Shape;222;p34"/>
          <p:cNvPicPr preferRelativeResize="0"/>
          <p:nvPr/>
        </p:nvPicPr>
        <p:blipFill>
          <a:blip r:embed="rId3">
            <a:alphaModFix/>
          </a:blip>
          <a:stretch>
            <a:fillRect/>
          </a:stretch>
        </p:blipFill>
        <p:spPr>
          <a:xfrm>
            <a:off x="152400" y="1449000"/>
            <a:ext cx="8839200" cy="36945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5"/>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rgbClr val="FFFFFF"/>
                </a:solidFill>
              </a:rPr>
              <a:t>Lemmatization vs Stemming</a:t>
            </a:r>
            <a:endParaRPr sz="2400" b="0">
              <a:solidFill>
                <a:srgbClr val="FFFFFF"/>
              </a:solidFill>
            </a:endParaRPr>
          </a:p>
        </p:txBody>
      </p:sp>
      <p:sp>
        <p:nvSpPr>
          <p:cNvPr id="228" name="Google Shape;228;p35"/>
          <p:cNvSpPr txBox="1">
            <a:spLocks noGrp="1"/>
          </p:cNvSpPr>
          <p:nvPr>
            <p:ph type="subTitle" idx="1"/>
          </p:nvPr>
        </p:nvSpPr>
        <p:spPr>
          <a:xfrm>
            <a:off x="389000" y="2647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444444"/>
                </a:solidFill>
                <a:highlight>
                  <a:srgbClr val="FFFFFF"/>
                </a:highlight>
              </a:rPr>
              <a:t>Stemming</a:t>
            </a:r>
            <a:r>
              <a:rPr lang="en" sz="1400">
                <a:solidFill>
                  <a:srgbClr val="444444"/>
                </a:solidFill>
                <a:highlight>
                  <a:srgbClr val="FFFFFF"/>
                </a:highlight>
              </a:rPr>
              <a:t> algorithms work by cutting off the end or the beginning of the word, taking into account a list of common prefixes and suffixes that can be found in an inflected word.</a:t>
            </a:r>
            <a:endParaRPr sz="1400">
              <a:solidFill>
                <a:srgbClr val="444444"/>
              </a:solidFill>
              <a:highlight>
                <a:srgbClr val="FFFFFF"/>
              </a:highlight>
            </a:endParaRPr>
          </a:p>
          <a:p>
            <a:pPr marL="0" lvl="0" indent="0" algn="l" rtl="0">
              <a:spcBef>
                <a:spcPts val="0"/>
              </a:spcBef>
              <a:spcAft>
                <a:spcPts val="0"/>
              </a:spcAft>
              <a:buNone/>
            </a:pPr>
            <a:r>
              <a:rPr lang="en" sz="1400" b="1">
                <a:solidFill>
                  <a:srgbClr val="444444"/>
                </a:solidFill>
                <a:highlight>
                  <a:srgbClr val="FFFFFF"/>
                </a:highlight>
              </a:rPr>
              <a:t>Lemmatization</a:t>
            </a:r>
            <a:r>
              <a:rPr lang="en" sz="1400">
                <a:solidFill>
                  <a:srgbClr val="444444"/>
                </a:solidFill>
                <a:highlight>
                  <a:srgbClr val="FFFFFF"/>
                </a:highlight>
              </a:rPr>
              <a:t>, on the other hand, takes into consideration the morphological analysis of the words. The key to this methodology is linguistics. To extract the proper lemma, it is necessary to look at the morphological analysis of each word. This requires having dictionaries for every language to provide that kind of analysis.</a:t>
            </a:r>
            <a:endParaRPr sz="1400">
              <a:solidFill>
                <a:srgbClr val="444444"/>
              </a:solidFill>
              <a:highlight>
                <a:srgbClr val="FFFFFF"/>
              </a:highlight>
            </a:endParaRPr>
          </a:p>
          <a:p>
            <a:pPr marL="0" lvl="0" indent="0" algn="l" rtl="0">
              <a:spcBef>
                <a:spcPts val="0"/>
              </a:spcBef>
              <a:spcAft>
                <a:spcPts val="0"/>
              </a:spcAft>
              <a:buNone/>
            </a:pPr>
            <a:endParaRPr sz="1400">
              <a:solidFill>
                <a:srgbClr val="444444"/>
              </a:solidFill>
              <a:highlight>
                <a:srgbClr val="FFFFFF"/>
              </a:highlight>
            </a:endParaRPr>
          </a:p>
          <a:p>
            <a:pPr marL="0" lvl="0" indent="0" algn="l" rtl="0">
              <a:spcBef>
                <a:spcPts val="0"/>
              </a:spcBef>
              <a:spcAft>
                <a:spcPts val="0"/>
              </a:spcAft>
              <a:buNone/>
            </a:pPr>
            <a:r>
              <a:rPr lang="en" sz="1400">
                <a:solidFill>
                  <a:srgbClr val="444444"/>
                </a:solidFill>
                <a:highlight>
                  <a:srgbClr val="FFFFFF"/>
                </a:highlight>
              </a:rPr>
              <a:t>For example: The word </a:t>
            </a:r>
            <a:r>
              <a:rPr lang="en" sz="1400" b="1">
                <a:solidFill>
                  <a:srgbClr val="444444"/>
                </a:solidFill>
                <a:highlight>
                  <a:srgbClr val="FFFFFF"/>
                </a:highlight>
              </a:rPr>
              <a:t>caring </a:t>
            </a:r>
            <a:r>
              <a:rPr lang="en" sz="1400">
                <a:solidFill>
                  <a:srgbClr val="444444"/>
                </a:solidFill>
                <a:highlight>
                  <a:srgbClr val="FFFFFF"/>
                </a:highlight>
              </a:rPr>
              <a:t>after stemming becomes </a:t>
            </a:r>
            <a:r>
              <a:rPr lang="en" sz="1400" b="1">
                <a:solidFill>
                  <a:srgbClr val="444444"/>
                </a:solidFill>
                <a:highlight>
                  <a:srgbClr val="FFFFFF"/>
                </a:highlight>
              </a:rPr>
              <a:t>car </a:t>
            </a:r>
            <a:r>
              <a:rPr lang="en" sz="1400">
                <a:solidFill>
                  <a:srgbClr val="444444"/>
                </a:solidFill>
                <a:highlight>
                  <a:srgbClr val="FFFFFF"/>
                </a:highlight>
              </a:rPr>
              <a:t>and after lemmatization it becomes </a:t>
            </a:r>
            <a:r>
              <a:rPr lang="en" sz="1400" b="1">
                <a:solidFill>
                  <a:srgbClr val="444444"/>
                </a:solidFill>
                <a:highlight>
                  <a:srgbClr val="FFFFFF"/>
                </a:highlight>
              </a:rPr>
              <a:t>care</a:t>
            </a:r>
            <a:r>
              <a:rPr lang="en" sz="1400">
                <a:solidFill>
                  <a:srgbClr val="444444"/>
                </a:solidFill>
                <a:highlight>
                  <a:srgbClr val="FFFFFF"/>
                </a:highlight>
              </a:rPr>
              <a:t>.</a:t>
            </a:r>
            <a:endParaRPr sz="1400">
              <a:solidFill>
                <a:srgbClr val="444444"/>
              </a:solidFill>
              <a:highlight>
                <a:srgbClr val="FFFFFF"/>
              </a:highlight>
            </a:endParaRPr>
          </a:p>
          <a:p>
            <a:pPr marL="0" lvl="0" indent="0" algn="l" rtl="0">
              <a:spcBef>
                <a:spcPts val="0"/>
              </a:spcBef>
              <a:spcAft>
                <a:spcPts val="0"/>
              </a:spcAft>
              <a:buNone/>
            </a:pPr>
            <a:r>
              <a:rPr lang="en" sz="1400">
                <a:solidFill>
                  <a:srgbClr val="444444"/>
                </a:solidFill>
                <a:highlight>
                  <a:srgbClr val="FFFFFF"/>
                </a:highlight>
              </a:rPr>
              <a:t>We used nltk python standard library to implement lemmatization.</a:t>
            </a:r>
            <a:endParaRPr sz="1400">
              <a:solidFill>
                <a:srgbClr val="444444"/>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rgbClr val="FFFFFF"/>
                </a:solidFill>
              </a:rPr>
              <a:t>Calculating Sentiment Score</a:t>
            </a:r>
            <a:endParaRPr sz="2400" b="0">
              <a:solidFill>
                <a:srgbClr val="FFFFFF"/>
              </a:solidFill>
            </a:endParaRPr>
          </a:p>
        </p:txBody>
      </p:sp>
      <p:sp>
        <p:nvSpPr>
          <p:cNvPr id="234" name="Google Shape;234;p36"/>
          <p:cNvSpPr txBox="1">
            <a:spLocks noGrp="1"/>
          </p:cNvSpPr>
          <p:nvPr>
            <p:ph type="subTitle" idx="1"/>
          </p:nvPr>
        </p:nvSpPr>
        <p:spPr>
          <a:xfrm>
            <a:off x="480150" y="2507447"/>
            <a:ext cx="8183700" cy="86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dirty="0">
                <a:solidFill>
                  <a:srgbClr val="000000"/>
                </a:solidFill>
                <a:highlight>
                  <a:srgbClr val="FFFFFF"/>
                </a:highlight>
              </a:rPr>
              <a:t>Polarity of Sentence = Sum of polarity of all the words in a sentence divided by the total number of words in the sentence</a:t>
            </a:r>
            <a:endParaRPr sz="1400" dirty="0">
              <a:solidFill>
                <a:srgbClr val="000000"/>
              </a:solidFill>
              <a:highlight>
                <a:srgbClr val="FFFFFF"/>
              </a:highlight>
            </a:endParaRPr>
          </a:p>
          <a:p>
            <a:pPr marL="457200" lvl="0" indent="-317500" algn="l" rtl="0">
              <a:spcBef>
                <a:spcPts val="0"/>
              </a:spcBef>
              <a:spcAft>
                <a:spcPts val="0"/>
              </a:spcAft>
              <a:buClr>
                <a:srgbClr val="000000"/>
              </a:buClr>
              <a:buSzPts val="1400"/>
              <a:buFont typeface="Source Sans Pro"/>
              <a:buChar char="➢"/>
            </a:pPr>
            <a:r>
              <a:rPr lang="en" sz="1400" dirty="0">
                <a:solidFill>
                  <a:srgbClr val="000000"/>
                </a:solidFill>
              </a:rPr>
              <a:t>If the sentiment score was greater than zero then a initial polarity of 1 was given to that particular review or tip. This means its a positive sentiment.</a:t>
            </a:r>
            <a:endParaRPr sz="1400" dirty="0">
              <a:solidFill>
                <a:srgbClr val="000000"/>
              </a:solidFill>
            </a:endParaRPr>
          </a:p>
          <a:p>
            <a:pPr marL="457200" lvl="0" indent="-317500" algn="l" rtl="0">
              <a:spcBef>
                <a:spcPts val="0"/>
              </a:spcBef>
              <a:spcAft>
                <a:spcPts val="0"/>
              </a:spcAft>
              <a:buClr>
                <a:srgbClr val="000000"/>
              </a:buClr>
              <a:buSzPts val="1400"/>
              <a:buFont typeface="Source Sans Pro"/>
              <a:buChar char="➢"/>
            </a:pPr>
            <a:r>
              <a:rPr lang="en" sz="1400" dirty="0">
                <a:solidFill>
                  <a:srgbClr val="000000"/>
                </a:solidFill>
              </a:rPr>
              <a:t>If the sentiment score was less than zero, then a initial polarity of 0 was given to that particular review. This means its a negative sentiment.</a:t>
            </a:r>
            <a:endParaRPr sz="1400" dirty="0">
              <a:solidFill>
                <a:srgbClr val="000000"/>
              </a:solidFill>
            </a:endParaRPr>
          </a:p>
          <a:p>
            <a:pPr marL="457200" lvl="0" indent="-317500" algn="l" rtl="0">
              <a:spcBef>
                <a:spcPts val="0"/>
              </a:spcBef>
              <a:spcAft>
                <a:spcPts val="0"/>
              </a:spcAft>
              <a:buClr>
                <a:srgbClr val="000000"/>
              </a:buClr>
              <a:buSzPts val="1400"/>
              <a:buFont typeface="Source Sans Pro"/>
              <a:buChar char="➢"/>
            </a:pPr>
            <a:r>
              <a:rPr lang="en" sz="1400" dirty="0">
                <a:solidFill>
                  <a:srgbClr val="000000"/>
                </a:solidFill>
              </a:rPr>
              <a:t>Now we know different business have different number of reviews. So it would be better to obtain a overall sentiment score.</a:t>
            </a:r>
            <a:endParaRPr sz="1400" dirty="0">
              <a:solidFill>
                <a:srgbClr val="000000"/>
              </a:solidFill>
            </a:endParaRPr>
          </a:p>
          <a:p>
            <a:pPr marL="457200" lvl="0" indent="-317500" algn="l" rtl="0">
              <a:spcBef>
                <a:spcPts val="0"/>
              </a:spcBef>
              <a:spcAft>
                <a:spcPts val="0"/>
              </a:spcAft>
              <a:buClr>
                <a:srgbClr val="000000"/>
              </a:buClr>
              <a:buSzPts val="1400"/>
              <a:buFont typeface="Source Sans Pro"/>
              <a:buChar char="➢"/>
            </a:pPr>
            <a:r>
              <a:rPr lang="en" sz="1400" dirty="0">
                <a:solidFill>
                  <a:srgbClr val="000000"/>
                </a:solidFill>
              </a:rPr>
              <a:t>Net Positive Sentiment Score = Sum(Sentiment score for that business) / Total number of reviews</a:t>
            </a:r>
            <a:endParaRPr sz="1400" dirty="0">
              <a:solidFill>
                <a:srgbClr val="000000"/>
              </a:solidFill>
            </a:endParaRPr>
          </a:p>
          <a:p>
            <a:pPr marL="457200" lvl="0" indent="-317500" algn="l" rtl="0">
              <a:spcBef>
                <a:spcPts val="0"/>
              </a:spcBef>
              <a:spcAft>
                <a:spcPts val="0"/>
              </a:spcAft>
              <a:buClr>
                <a:srgbClr val="000000"/>
              </a:buClr>
              <a:buSzPts val="1400"/>
              <a:buFont typeface="Source Sans Pro"/>
              <a:buChar char="➢"/>
            </a:pPr>
            <a:r>
              <a:rPr lang="en" sz="1400" dirty="0">
                <a:solidFill>
                  <a:srgbClr val="000000"/>
                </a:solidFill>
              </a:rPr>
              <a:t>Now the overall idea is to use this score which indicates the sentiment as one of the key features in our prediction model.</a:t>
            </a:r>
            <a:endParaRPr sz="1400" dirty="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rgbClr val="FFFFFF"/>
                </a:solidFill>
              </a:rPr>
              <a:t>Turning it to a Multi-level Classification Problem</a:t>
            </a:r>
            <a:endParaRPr sz="2400" b="0">
              <a:solidFill>
                <a:srgbClr val="FFFFFF"/>
              </a:solidFill>
            </a:endParaRPr>
          </a:p>
        </p:txBody>
      </p:sp>
      <p:sp>
        <p:nvSpPr>
          <p:cNvPr id="240" name="Google Shape;240;p37"/>
          <p:cNvSpPr txBox="1">
            <a:spLocks noGrp="1"/>
          </p:cNvSpPr>
          <p:nvPr>
            <p:ph type="subTitle" idx="1"/>
          </p:nvPr>
        </p:nvSpPr>
        <p:spPr>
          <a:xfrm>
            <a:off x="480150" y="2890850"/>
            <a:ext cx="8183700" cy="86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Our final objective is to predict the how good that restaurant was. For this we have made the following assumption and classified the restaurant as follows</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If average review stars for that restaurant is:</a:t>
            </a:r>
            <a:endParaRPr sz="1400">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&gt;= 3.5 : Positive sentiment i.e restaurant is amazing</a:t>
            </a:r>
            <a:endParaRPr>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=3.0 : Neutral Sentiment i.e restaurant is average</a:t>
            </a:r>
            <a:endParaRPr>
              <a:solidFill>
                <a:srgbClr val="000000"/>
              </a:solidFill>
            </a:endParaRPr>
          </a:p>
          <a:p>
            <a:pPr marL="914400" lvl="1" indent="-317500" algn="l" rtl="0">
              <a:spcBef>
                <a:spcPts val="0"/>
              </a:spcBef>
              <a:spcAft>
                <a:spcPts val="0"/>
              </a:spcAft>
              <a:buClr>
                <a:srgbClr val="000000"/>
              </a:buClr>
              <a:buSzPts val="1400"/>
              <a:buChar char="○"/>
            </a:pPr>
            <a:r>
              <a:rPr lang="en" sz="1400">
                <a:solidFill>
                  <a:srgbClr val="000000"/>
                </a:solidFill>
              </a:rPr>
              <a:t>&lt;3.0 : Negative Sentiment i.e restaurant is not so good</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Now we can use this as the label of our model.</a:t>
            </a:r>
            <a:endParaRPr sz="1400">
              <a:solidFill>
                <a:srgbClr val="000000"/>
              </a:solidFill>
            </a:endParaRPr>
          </a:p>
          <a:p>
            <a:pPr marL="0" lvl="0" indent="0" algn="l" rtl="0">
              <a:spcBef>
                <a:spcPts val="0"/>
              </a:spcBef>
              <a:spcAft>
                <a:spcPts val="0"/>
              </a:spcAft>
              <a:buNone/>
            </a:pP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0">
                <a:solidFill>
                  <a:srgbClr val="FFFFFF"/>
                </a:solidFill>
              </a:rPr>
              <a:t>Training and Testing of our Model</a:t>
            </a:r>
            <a:endParaRPr sz="2400" b="0">
              <a:solidFill>
                <a:srgbClr val="FFFFFF"/>
              </a:solidFill>
            </a:endParaRPr>
          </a:p>
        </p:txBody>
      </p:sp>
      <p:sp>
        <p:nvSpPr>
          <p:cNvPr id="246" name="Google Shape;246;p38"/>
          <p:cNvSpPr txBox="1">
            <a:spLocks noGrp="1"/>
          </p:cNvSpPr>
          <p:nvPr>
            <p:ph type="subTitle" idx="1"/>
          </p:nvPr>
        </p:nvSpPr>
        <p:spPr>
          <a:xfrm>
            <a:off x="480150" y="2880100"/>
            <a:ext cx="8183700" cy="8610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endParaRPr sz="1400">
              <a:solidFill>
                <a:srgbClr val="000000"/>
              </a:solidFill>
            </a:endParaRPr>
          </a:p>
          <a:p>
            <a:pPr marL="457200" lvl="0" indent="-317500" algn="l" rtl="0">
              <a:lnSpc>
                <a:spcPct val="130000"/>
              </a:lnSpc>
              <a:spcBef>
                <a:spcPts val="0"/>
              </a:spcBef>
              <a:spcAft>
                <a:spcPts val="0"/>
              </a:spcAft>
              <a:buClr>
                <a:srgbClr val="000000"/>
              </a:buClr>
              <a:buSzPts val="1400"/>
              <a:buChar char="➢"/>
            </a:pPr>
            <a:r>
              <a:rPr lang="en" sz="1400">
                <a:solidFill>
                  <a:srgbClr val="000000"/>
                </a:solidFill>
              </a:rPr>
              <a:t>Our data set was divided into training and testing in the ratio of 70 : 30</a:t>
            </a:r>
            <a:endParaRPr sz="1400">
              <a:solidFill>
                <a:srgbClr val="000000"/>
              </a:solidFill>
            </a:endParaRPr>
          </a:p>
          <a:p>
            <a:pPr marL="457200" lvl="0" indent="-317500" algn="l" rtl="0">
              <a:lnSpc>
                <a:spcPct val="130000"/>
              </a:lnSpc>
              <a:spcBef>
                <a:spcPts val="0"/>
              </a:spcBef>
              <a:spcAft>
                <a:spcPts val="0"/>
              </a:spcAft>
              <a:buClr>
                <a:srgbClr val="000000"/>
              </a:buClr>
              <a:buSzPts val="1400"/>
              <a:buChar char="➢"/>
            </a:pPr>
            <a:r>
              <a:rPr lang="en" sz="1400">
                <a:solidFill>
                  <a:srgbClr val="000000"/>
                </a:solidFill>
              </a:rPr>
              <a:t>We used various algorithms to train our model: </a:t>
            </a:r>
            <a:r>
              <a:rPr lang="en" sz="1400">
                <a:solidFill>
                  <a:srgbClr val="222222"/>
                </a:solidFill>
                <a:highlight>
                  <a:srgbClr val="FFFFFF"/>
                </a:highlight>
              </a:rPr>
              <a:t>Viz.</a:t>
            </a:r>
            <a:r>
              <a:rPr lang="en" sz="1400">
                <a:solidFill>
                  <a:srgbClr val="000000"/>
                </a:solidFill>
              </a:rPr>
              <a:t>, SVM, Decision Tree, Logistic Regression, Naive Bayes, KNN, Random Forest, Ada Boost, and Multi-layer Perceptron.</a:t>
            </a:r>
            <a:endParaRPr sz="1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p:nvPr/>
        </p:nvSpPr>
        <p:spPr>
          <a:xfrm>
            <a:off x="311700" y="948900"/>
            <a:ext cx="8368500" cy="3946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txBox="1">
            <a:spLocks noGrp="1"/>
          </p:cNvSpPr>
          <p:nvPr>
            <p:ph type="title"/>
          </p:nvPr>
        </p:nvSpPr>
        <p:spPr>
          <a:xfrm>
            <a:off x="311700" y="2926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Evaluation</a:t>
            </a:r>
            <a:endParaRPr sz="2400"/>
          </a:p>
        </p:txBody>
      </p:sp>
      <p:sp>
        <p:nvSpPr>
          <p:cNvPr id="253" name="Google Shape;253;p39"/>
          <p:cNvSpPr/>
          <p:nvPr/>
        </p:nvSpPr>
        <p:spPr>
          <a:xfrm>
            <a:off x="970450" y="2089675"/>
            <a:ext cx="4065300" cy="26310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2"/>
                </a:solidFill>
              </a:rPr>
              <a:t>Evaluations for  Decision Tree Classifier</a:t>
            </a:r>
            <a:endParaRPr sz="1200">
              <a:solidFill>
                <a:schemeClr val="dk2"/>
              </a:solidFill>
            </a:endParaRPr>
          </a:p>
          <a:p>
            <a:pPr marL="0" lvl="0" indent="0" algn="l" rtl="0">
              <a:lnSpc>
                <a:spcPct val="115000"/>
              </a:lnSpc>
              <a:spcBef>
                <a:spcPts val="1600"/>
              </a:spcBef>
              <a:spcAft>
                <a:spcPts val="0"/>
              </a:spcAft>
              <a:buClr>
                <a:schemeClr val="dk2"/>
              </a:buClr>
              <a:buSzPts val="1100"/>
              <a:buFont typeface="Arial"/>
              <a:buNone/>
            </a:pPr>
            <a:r>
              <a:rPr lang="en" sz="1200">
                <a:solidFill>
                  <a:schemeClr val="dk2"/>
                </a:solidFill>
              </a:rPr>
              <a:t>PRECISION    RECALL  F1_SCORE  ACCURACY</a:t>
            </a:r>
            <a:endParaRPr sz="1200">
              <a:solidFill>
                <a:schemeClr val="dk2"/>
              </a:solidFill>
            </a:endParaRPr>
          </a:p>
          <a:p>
            <a:pPr marL="0" lvl="0" indent="0" algn="l" rtl="0">
              <a:lnSpc>
                <a:spcPct val="115000"/>
              </a:lnSpc>
              <a:spcBef>
                <a:spcPts val="1600"/>
              </a:spcBef>
              <a:spcAft>
                <a:spcPts val="0"/>
              </a:spcAft>
              <a:buClr>
                <a:schemeClr val="dk2"/>
              </a:buClr>
              <a:buSzPts val="1100"/>
              <a:buFont typeface="Arial"/>
              <a:buNone/>
            </a:pPr>
            <a:r>
              <a:rPr lang="en" sz="1200">
                <a:solidFill>
                  <a:schemeClr val="dk2"/>
                </a:solidFill>
              </a:rPr>
              <a:t>Train   0.368180  0.719157  0.346247  0.688926</a:t>
            </a:r>
            <a:endParaRPr sz="1200">
              <a:solidFill>
                <a:schemeClr val="dk2"/>
              </a:solidFill>
            </a:endParaRPr>
          </a:p>
          <a:p>
            <a:pPr marL="0" lvl="0" indent="0" algn="l" rtl="0">
              <a:lnSpc>
                <a:spcPct val="115000"/>
              </a:lnSpc>
              <a:spcBef>
                <a:spcPts val="1600"/>
              </a:spcBef>
              <a:spcAft>
                <a:spcPts val="0"/>
              </a:spcAft>
              <a:buClr>
                <a:schemeClr val="dk2"/>
              </a:buClr>
              <a:buSzPts val="1100"/>
              <a:buFont typeface="Arial"/>
              <a:buNone/>
            </a:pPr>
            <a:r>
              <a:rPr lang="en" sz="1200">
                <a:solidFill>
                  <a:schemeClr val="dk2"/>
                </a:solidFill>
              </a:rPr>
              <a:t>Test    0.547542  0.569092  0.509591  0.680710</a:t>
            </a:r>
            <a:endParaRPr sz="1200">
              <a:solidFill>
                <a:schemeClr val="dk2"/>
              </a:solidFill>
            </a:endParaRPr>
          </a:p>
        </p:txBody>
      </p:sp>
      <p:sp>
        <p:nvSpPr>
          <p:cNvPr id="254" name="Google Shape;254;p39"/>
          <p:cNvSpPr txBox="1">
            <a:spLocks noGrp="1"/>
          </p:cNvSpPr>
          <p:nvPr>
            <p:ph type="body" idx="1"/>
          </p:nvPr>
        </p:nvSpPr>
        <p:spPr>
          <a:xfrm>
            <a:off x="753800" y="1110450"/>
            <a:ext cx="5823900" cy="4650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rPr>
              <a:t>Evaluation Metrics used are </a:t>
            </a:r>
            <a:r>
              <a:rPr lang="en" sz="1400" b="1">
                <a:solidFill>
                  <a:schemeClr val="dk2"/>
                </a:solidFill>
              </a:rPr>
              <a:t>Accuracy, Precision, Recall, and F1 Score</a:t>
            </a:r>
            <a:endParaRPr sz="1400" b="1">
              <a:solidFill>
                <a:schemeClr val="dk2"/>
              </a:solidFill>
            </a:endParaRPr>
          </a:p>
          <a:p>
            <a:pPr marL="0" lvl="0" indent="0" algn="l" rtl="0">
              <a:spcBef>
                <a:spcPts val="1600"/>
              </a:spcBef>
              <a:spcAft>
                <a:spcPts val="1600"/>
              </a:spcAft>
              <a:buNone/>
            </a:pPr>
            <a:endParaRPr sz="1400">
              <a:solidFill>
                <a:schemeClr val="dk2"/>
              </a:solidFill>
            </a:endParaRPr>
          </a:p>
        </p:txBody>
      </p:sp>
      <p:sp>
        <p:nvSpPr>
          <p:cNvPr id="255" name="Google Shape;255;p39"/>
          <p:cNvSpPr txBox="1"/>
          <p:nvPr/>
        </p:nvSpPr>
        <p:spPr>
          <a:xfrm>
            <a:off x="905750" y="1625150"/>
            <a:ext cx="1865400" cy="36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chemeClr val="dk2"/>
                </a:solidFill>
                <a:latin typeface="Source Sans Pro"/>
                <a:ea typeface="Source Sans Pro"/>
                <a:cs typeface="Source Sans Pro"/>
                <a:sym typeface="Source Sans Pro"/>
              </a:rPr>
              <a:t>Sample Evaluation:</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311700" y="3912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Source Sans Pro"/>
                <a:ea typeface="Source Sans Pro"/>
                <a:cs typeface="Source Sans Pro"/>
                <a:sym typeface="Source Sans Pro"/>
              </a:rPr>
              <a:t>Accuracy vs Classifiers</a:t>
            </a:r>
            <a:endParaRPr sz="2400">
              <a:latin typeface="Source Sans Pro"/>
              <a:ea typeface="Source Sans Pro"/>
              <a:cs typeface="Source Sans Pro"/>
              <a:sym typeface="Source Sans Pro"/>
            </a:endParaRPr>
          </a:p>
        </p:txBody>
      </p:sp>
      <p:pic>
        <p:nvPicPr>
          <p:cNvPr id="261" name="Google Shape;261;p40"/>
          <p:cNvPicPr preferRelativeResize="0"/>
          <p:nvPr/>
        </p:nvPicPr>
        <p:blipFill>
          <a:blip r:embed="rId3">
            <a:alphaModFix/>
          </a:blip>
          <a:stretch>
            <a:fillRect/>
          </a:stretch>
        </p:blipFill>
        <p:spPr>
          <a:xfrm>
            <a:off x="747700" y="1203175"/>
            <a:ext cx="7648575" cy="361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1"/>
          <p:cNvSpPr txBox="1">
            <a:spLocks noGrp="1"/>
          </p:cNvSpPr>
          <p:nvPr>
            <p:ph type="title"/>
          </p:nvPr>
        </p:nvSpPr>
        <p:spPr>
          <a:xfrm>
            <a:off x="311700" y="132950"/>
            <a:ext cx="8520600" cy="101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After adding sentiment score of tips and check-ins data as a feature</a:t>
            </a:r>
            <a:endParaRPr sz="2400"/>
          </a:p>
        </p:txBody>
      </p:sp>
      <p:pic>
        <p:nvPicPr>
          <p:cNvPr id="267" name="Google Shape;267;p41"/>
          <p:cNvPicPr preferRelativeResize="0"/>
          <p:nvPr/>
        </p:nvPicPr>
        <p:blipFill>
          <a:blip r:embed="rId3">
            <a:alphaModFix/>
          </a:blip>
          <a:stretch>
            <a:fillRect/>
          </a:stretch>
        </p:blipFill>
        <p:spPr>
          <a:xfrm>
            <a:off x="280975" y="1330375"/>
            <a:ext cx="8582025" cy="3619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Members Role</a:t>
            </a:r>
            <a:endParaRPr/>
          </a:p>
        </p:txBody>
      </p:sp>
      <p:pic>
        <p:nvPicPr>
          <p:cNvPr id="73" name="Google Shape;73;p15"/>
          <p:cNvPicPr preferRelativeResize="0"/>
          <p:nvPr/>
        </p:nvPicPr>
        <p:blipFill>
          <a:blip r:embed="rId3">
            <a:alphaModFix/>
          </a:blip>
          <a:stretch>
            <a:fillRect/>
          </a:stretch>
        </p:blipFill>
        <p:spPr>
          <a:xfrm>
            <a:off x="734700" y="1240150"/>
            <a:ext cx="1192500" cy="1126800"/>
          </a:xfrm>
          <a:prstGeom prst="ellipse">
            <a:avLst/>
          </a:prstGeom>
          <a:noFill/>
          <a:ln>
            <a:noFill/>
          </a:ln>
        </p:spPr>
      </p:pic>
      <p:pic>
        <p:nvPicPr>
          <p:cNvPr id="74" name="Google Shape;74;p15"/>
          <p:cNvPicPr preferRelativeResize="0"/>
          <p:nvPr/>
        </p:nvPicPr>
        <p:blipFill>
          <a:blip r:embed="rId4">
            <a:alphaModFix/>
          </a:blip>
          <a:stretch>
            <a:fillRect/>
          </a:stretch>
        </p:blipFill>
        <p:spPr>
          <a:xfrm>
            <a:off x="7098750" y="2428338"/>
            <a:ext cx="1126800" cy="1126800"/>
          </a:xfrm>
          <a:prstGeom prst="ellipse">
            <a:avLst/>
          </a:prstGeom>
          <a:noFill/>
          <a:ln>
            <a:noFill/>
          </a:ln>
        </p:spPr>
      </p:pic>
      <p:sp>
        <p:nvSpPr>
          <p:cNvPr id="75" name="Google Shape;75;p15"/>
          <p:cNvSpPr/>
          <p:nvPr/>
        </p:nvSpPr>
        <p:spPr>
          <a:xfrm rot="10800000">
            <a:off x="2227353" y="1430463"/>
            <a:ext cx="5942100" cy="799500"/>
          </a:xfrm>
          <a:prstGeom prst="homePlate">
            <a:avLst>
              <a:gd name="adj" fmla="val 26719"/>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txBox="1"/>
          <p:nvPr/>
        </p:nvSpPr>
        <p:spPr>
          <a:xfrm rot="383">
            <a:off x="2464699" y="1462034"/>
            <a:ext cx="53808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Average"/>
                <a:ea typeface="Average"/>
                <a:cs typeface="Average"/>
                <a:sym typeface="Average"/>
              </a:rPr>
              <a:t>Prediction model, Sentiment Analysis and Data Visualization </a:t>
            </a:r>
            <a:endParaRPr sz="1800">
              <a:latin typeface="Average"/>
              <a:ea typeface="Average"/>
              <a:cs typeface="Average"/>
              <a:sym typeface="Average"/>
            </a:endParaRPr>
          </a:p>
        </p:txBody>
      </p:sp>
      <p:sp>
        <p:nvSpPr>
          <p:cNvPr id="77" name="Google Shape;77;p15"/>
          <p:cNvSpPr/>
          <p:nvPr/>
        </p:nvSpPr>
        <p:spPr>
          <a:xfrm>
            <a:off x="434557" y="2591988"/>
            <a:ext cx="6519300" cy="799500"/>
          </a:xfrm>
          <a:prstGeom prst="homePlate">
            <a:avLst>
              <a:gd name="adj" fmla="val 26719"/>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rot="10800000">
            <a:off x="2227353" y="3780175"/>
            <a:ext cx="5942100" cy="799500"/>
          </a:xfrm>
          <a:prstGeom prst="homePlate">
            <a:avLst>
              <a:gd name="adj" fmla="val 26719"/>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txBox="1"/>
          <p:nvPr/>
        </p:nvSpPr>
        <p:spPr>
          <a:xfrm rot="379">
            <a:off x="811988" y="2705389"/>
            <a:ext cx="5445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chemeClr val="dk2"/>
                </a:solidFill>
                <a:latin typeface="Average"/>
                <a:ea typeface="Average"/>
                <a:cs typeface="Average"/>
                <a:sym typeface="Average"/>
              </a:rPr>
              <a:t>EDA, Collaborative Filtering and Presentation</a:t>
            </a:r>
            <a:endParaRPr sz="1800">
              <a:solidFill>
                <a:schemeClr val="dk2"/>
              </a:solidFill>
              <a:latin typeface="Average"/>
              <a:ea typeface="Average"/>
              <a:cs typeface="Average"/>
              <a:sym typeface="Average"/>
            </a:endParaRPr>
          </a:p>
        </p:txBody>
      </p:sp>
      <p:sp>
        <p:nvSpPr>
          <p:cNvPr id="80" name="Google Shape;80;p15"/>
          <p:cNvSpPr txBox="1"/>
          <p:nvPr/>
        </p:nvSpPr>
        <p:spPr>
          <a:xfrm>
            <a:off x="2538625" y="3780175"/>
            <a:ext cx="5451600" cy="97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latin typeface="Average"/>
                <a:ea typeface="Average"/>
                <a:cs typeface="Average"/>
                <a:sym typeface="Average"/>
              </a:rPr>
              <a:t>Part of collaborative filtering and Part of classification 	 of restaurants based on sentiment analysis</a:t>
            </a:r>
            <a:endParaRPr sz="1800">
              <a:latin typeface="Average"/>
              <a:ea typeface="Average"/>
              <a:cs typeface="Average"/>
              <a:sym typeface="Average"/>
            </a:endParaRPr>
          </a:p>
        </p:txBody>
      </p:sp>
      <p:pic>
        <p:nvPicPr>
          <p:cNvPr id="81" name="Google Shape;81;p15"/>
          <p:cNvPicPr preferRelativeResize="0"/>
          <p:nvPr/>
        </p:nvPicPr>
        <p:blipFill>
          <a:blip r:embed="rId5">
            <a:alphaModFix/>
          </a:blip>
          <a:stretch>
            <a:fillRect/>
          </a:stretch>
        </p:blipFill>
        <p:spPr>
          <a:xfrm>
            <a:off x="667200" y="3616550"/>
            <a:ext cx="1327500" cy="11877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Conclusion and Future References</a:t>
            </a:r>
            <a:endParaRPr sz="2400"/>
          </a:p>
        </p:txBody>
      </p:sp>
      <p:sp>
        <p:nvSpPr>
          <p:cNvPr id="273" name="Google Shape;27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2"/>
              </a:buClr>
              <a:buSzPts val="1400"/>
              <a:buChar char="➢"/>
            </a:pPr>
            <a:r>
              <a:rPr lang="en" sz="1400">
                <a:solidFill>
                  <a:schemeClr val="dk2"/>
                </a:solidFill>
              </a:rPr>
              <a:t>NLP being such a huge and blooming domain,it’s always difficult to preprocess the text</a:t>
            </a:r>
            <a:endParaRPr sz="1400">
              <a:solidFill>
                <a:schemeClr val="dk2"/>
              </a:solidFill>
            </a:endParaRPr>
          </a:p>
          <a:p>
            <a:pPr marL="457200" lvl="0" indent="0" algn="l" rtl="0">
              <a:lnSpc>
                <a:spcPct val="130000"/>
              </a:lnSpc>
              <a:spcBef>
                <a:spcPts val="0"/>
              </a:spcBef>
              <a:spcAft>
                <a:spcPts val="0"/>
              </a:spcAft>
              <a:buNone/>
            </a:pPr>
            <a:endParaRPr sz="1400">
              <a:solidFill>
                <a:schemeClr val="dk2"/>
              </a:solidFill>
            </a:endParaRPr>
          </a:p>
          <a:p>
            <a:pPr marL="457200" lvl="0" indent="-317500" algn="l" rtl="0">
              <a:lnSpc>
                <a:spcPct val="130000"/>
              </a:lnSpc>
              <a:spcBef>
                <a:spcPts val="0"/>
              </a:spcBef>
              <a:spcAft>
                <a:spcPts val="0"/>
              </a:spcAft>
              <a:buClr>
                <a:schemeClr val="dk2"/>
              </a:buClr>
              <a:buSzPts val="1400"/>
              <a:buChar char="➢"/>
            </a:pPr>
            <a:r>
              <a:rPr lang="en" sz="1400">
                <a:solidFill>
                  <a:schemeClr val="dk2"/>
                </a:solidFill>
              </a:rPr>
              <a:t>How-Much-Ever and Whatever you do , there is always something which can be done better. Such is the nature of the domain.</a:t>
            </a:r>
            <a:endParaRPr sz="1400">
              <a:solidFill>
                <a:schemeClr val="dk2"/>
              </a:solidFill>
            </a:endParaRPr>
          </a:p>
          <a:p>
            <a:pPr marL="457200" lvl="0" indent="0" algn="l" rtl="0">
              <a:lnSpc>
                <a:spcPct val="130000"/>
              </a:lnSpc>
              <a:spcBef>
                <a:spcPts val="0"/>
              </a:spcBef>
              <a:spcAft>
                <a:spcPts val="0"/>
              </a:spcAft>
              <a:buNone/>
            </a:pPr>
            <a:endParaRPr sz="1400">
              <a:solidFill>
                <a:schemeClr val="dk2"/>
              </a:solidFill>
            </a:endParaRPr>
          </a:p>
          <a:p>
            <a:pPr marL="457200" lvl="0" indent="-317500" algn="l" rtl="0">
              <a:lnSpc>
                <a:spcPct val="130000"/>
              </a:lnSpc>
              <a:spcBef>
                <a:spcPts val="0"/>
              </a:spcBef>
              <a:spcAft>
                <a:spcPts val="0"/>
              </a:spcAft>
              <a:buClr>
                <a:schemeClr val="dk2"/>
              </a:buClr>
              <a:buSzPts val="1400"/>
              <a:buChar char="➢"/>
            </a:pPr>
            <a:r>
              <a:rPr lang="en" sz="1400">
                <a:solidFill>
                  <a:schemeClr val="dk2"/>
                </a:solidFill>
              </a:rPr>
              <a:t>Future work could involve the usage of deep learning algorithms for NLP and it might lead to better accuracy. The better the text is preprocessed and captured efficiently, better are the results.</a:t>
            </a:r>
            <a:endParaRPr sz="1400">
              <a:solidFill>
                <a:schemeClr val="dk2"/>
              </a:solidFill>
            </a:endParaRPr>
          </a:p>
          <a:p>
            <a:pPr marL="457200" lvl="0" indent="0" algn="l" rtl="0">
              <a:lnSpc>
                <a:spcPct val="130000"/>
              </a:lnSpc>
              <a:spcBef>
                <a:spcPts val="0"/>
              </a:spcBef>
              <a:spcAft>
                <a:spcPts val="0"/>
              </a:spcAft>
              <a:buNone/>
            </a:pPr>
            <a:endParaRPr sz="1400">
              <a:solidFill>
                <a:schemeClr val="dk2"/>
              </a:solidFill>
            </a:endParaRPr>
          </a:p>
          <a:p>
            <a:pPr marL="457200" lvl="0" indent="-317500" algn="l" rtl="0">
              <a:lnSpc>
                <a:spcPct val="130000"/>
              </a:lnSpc>
              <a:spcBef>
                <a:spcPts val="0"/>
              </a:spcBef>
              <a:spcAft>
                <a:spcPts val="0"/>
              </a:spcAft>
              <a:buClr>
                <a:schemeClr val="dk2"/>
              </a:buClr>
              <a:buSzPts val="1400"/>
              <a:buChar char="➢"/>
            </a:pPr>
            <a:r>
              <a:rPr lang="en" sz="1400">
                <a:solidFill>
                  <a:schemeClr val="dk2"/>
                </a:solidFill>
              </a:rPr>
              <a:t>Also using more features to improve our prediction model.</a:t>
            </a:r>
            <a:endParaRPr sz="1400">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References </a:t>
            </a:r>
            <a:endParaRPr/>
          </a:p>
        </p:txBody>
      </p:sp>
      <p:sp>
        <p:nvSpPr>
          <p:cNvPr id="279" name="Google Shape;279;p43"/>
          <p:cNvSpPr txBox="1">
            <a:spLocks noGrp="1"/>
          </p:cNvSpPr>
          <p:nvPr>
            <p:ph type="body" idx="1"/>
          </p:nvPr>
        </p:nvSpPr>
        <p:spPr>
          <a:xfrm>
            <a:off x="311700" y="1389600"/>
            <a:ext cx="8325600" cy="3452700"/>
          </a:xfrm>
          <a:prstGeom prst="rect">
            <a:avLst/>
          </a:prstGeom>
        </p:spPr>
        <p:txBody>
          <a:bodyPr spcFirstLastPara="1" wrap="square" lIns="91425" tIns="91425" rIns="91425" bIns="91425" anchor="t" anchorCtr="0">
            <a:noAutofit/>
          </a:bodyPr>
          <a:lstStyle/>
          <a:p>
            <a:pPr marL="469900" lvl="0" indent="-342900" algn="l" rtl="0">
              <a:lnSpc>
                <a:spcPct val="115000"/>
              </a:lnSpc>
              <a:spcBef>
                <a:spcPts val="0"/>
              </a:spcBef>
              <a:spcAft>
                <a:spcPts val="0"/>
              </a:spcAft>
              <a:buSzPts val="1600"/>
              <a:buFont typeface="+mj-lt"/>
              <a:buAutoNum type="arabicPeriod"/>
            </a:pPr>
            <a:r>
              <a:rPr lang="en-US" sz="1600" u="sng" dirty="0">
                <a:solidFill>
                  <a:srgbClr val="0000FF"/>
                </a:solidFill>
                <a:latin typeface="Arial"/>
                <a:ea typeface="Arial"/>
                <a:cs typeface="Arial"/>
                <a:sym typeface="Arial"/>
                <a:hlinkClick r:id="rId3"/>
              </a:rPr>
              <a:t>https://www.hindawi.com/journals/mpe/2018/9617410/</a:t>
            </a:r>
            <a:endParaRPr lang="en-US" sz="1600" dirty="0">
              <a:solidFill>
                <a:srgbClr val="0000FF"/>
              </a:solidFill>
              <a:latin typeface="Arial"/>
              <a:ea typeface="Arial"/>
              <a:cs typeface="Arial"/>
              <a:sym typeface="Arial"/>
            </a:endParaRPr>
          </a:p>
          <a:p>
            <a:pPr marL="469900" lvl="0" indent="-342900" algn="l" rtl="0">
              <a:lnSpc>
                <a:spcPct val="115000"/>
              </a:lnSpc>
              <a:spcBef>
                <a:spcPts val="0"/>
              </a:spcBef>
              <a:spcAft>
                <a:spcPts val="0"/>
              </a:spcAft>
              <a:buSzPts val="1600"/>
              <a:buFont typeface="+mj-lt"/>
              <a:buAutoNum type="arabicPeriod"/>
            </a:pPr>
            <a:r>
              <a:rPr lang="en-US" sz="1600" u="sng" dirty="0">
                <a:solidFill>
                  <a:srgbClr val="0000FF"/>
                </a:solidFill>
                <a:latin typeface="Arial"/>
                <a:ea typeface="Arial"/>
                <a:cs typeface="Arial"/>
                <a:sym typeface="Arial"/>
                <a:hlinkClick r:id="rId4"/>
              </a:rPr>
              <a:t>https://medium.com/@m_n_malaeb/singular-value-decomposition-svd-in-recommender-systems-for-non-math-statistics-programming-4a622de653e9</a:t>
            </a:r>
            <a:endParaRPr lang="en-US" sz="1600" dirty="0">
              <a:solidFill>
                <a:srgbClr val="0000FF"/>
              </a:solidFill>
              <a:latin typeface="Arial"/>
              <a:ea typeface="Arial"/>
              <a:cs typeface="Arial"/>
              <a:sym typeface="Arial"/>
            </a:endParaRPr>
          </a:p>
          <a:p>
            <a:pPr marL="469900" lvl="0" indent="-342900" algn="l" rtl="0">
              <a:lnSpc>
                <a:spcPct val="115000"/>
              </a:lnSpc>
              <a:spcBef>
                <a:spcPts val="0"/>
              </a:spcBef>
              <a:spcAft>
                <a:spcPts val="0"/>
              </a:spcAft>
              <a:buSzPts val="1600"/>
              <a:buFont typeface="+mj-lt"/>
              <a:buAutoNum type="arabicPeriod"/>
            </a:pPr>
            <a:r>
              <a:rPr lang="en-US" sz="1600" u="sng" dirty="0">
                <a:solidFill>
                  <a:srgbClr val="0000FF"/>
                </a:solidFill>
                <a:latin typeface="Arial"/>
                <a:ea typeface="Arial"/>
                <a:cs typeface="Arial"/>
                <a:sym typeface="Arial"/>
                <a:hlinkClick r:id="rId5"/>
              </a:rPr>
              <a:t>https://scikit-learn.org/stable/modules/generated/sklearn.model_selection.GridSearchCV.html</a:t>
            </a:r>
            <a:endParaRPr lang="en-US" sz="1600" dirty="0">
              <a:solidFill>
                <a:srgbClr val="000000"/>
              </a:solidFill>
              <a:latin typeface="Arial"/>
              <a:ea typeface="Arial"/>
              <a:cs typeface="Arial"/>
              <a:sym typeface="Arial"/>
            </a:endParaRPr>
          </a:p>
          <a:p>
            <a:pPr marL="469900" lvl="0" indent="-342900" algn="l" rtl="0">
              <a:lnSpc>
                <a:spcPct val="115000"/>
              </a:lnSpc>
              <a:spcBef>
                <a:spcPts val="0"/>
              </a:spcBef>
              <a:spcAft>
                <a:spcPts val="0"/>
              </a:spcAft>
              <a:buSzPts val="1600"/>
              <a:buFont typeface="+mj-lt"/>
              <a:buAutoNum type="arabicPeriod"/>
            </a:pPr>
            <a:r>
              <a:rPr lang="en-US" sz="1600" u="sng" dirty="0">
                <a:solidFill>
                  <a:srgbClr val="0000FF"/>
                </a:solidFill>
                <a:latin typeface="Arial"/>
                <a:ea typeface="Arial"/>
                <a:cs typeface="Arial"/>
                <a:sym typeface="Arial"/>
                <a:hlinkClick r:id="rId6"/>
              </a:rPr>
              <a:t>https://blog.bitext.com/what-is-the-difference-between-stemming-and-lemmatization/</a:t>
            </a:r>
            <a:r>
              <a:rPr lang="en-US" sz="1600" dirty="0">
                <a:solidFill>
                  <a:srgbClr val="000000"/>
                </a:solidFill>
              </a:rPr>
              <a:t>  </a:t>
            </a:r>
          </a:p>
          <a:p>
            <a:pPr marL="450850" lvl="0" indent="-342900" algn="l" rtl="0">
              <a:lnSpc>
                <a:spcPct val="100000"/>
              </a:lnSpc>
              <a:spcBef>
                <a:spcPts val="0"/>
              </a:spcBef>
              <a:spcAft>
                <a:spcPts val="0"/>
              </a:spcAft>
              <a:buClr>
                <a:srgbClr val="000000"/>
              </a:buClr>
              <a:buSzPts val="1900"/>
              <a:buFont typeface="+mj-lt"/>
              <a:buAutoNum type="arabicPeriod"/>
            </a:pPr>
            <a:r>
              <a:rPr lang="en-US" sz="1600" u="sng" dirty="0">
                <a:solidFill>
                  <a:srgbClr val="0000FF"/>
                </a:solidFill>
                <a:latin typeface="Arial"/>
                <a:ea typeface="Arial"/>
                <a:cs typeface="Arial"/>
                <a:sym typeface="Arial"/>
                <a:hlinkClick r:id="rId7"/>
              </a:rPr>
              <a:t>https://medium.com/@cfpinela/recommender-systems-user-based-and-item-based-collaborative-filtering-5d5f375a127f</a:t>
            </a:r>
            <a:endParaRPr lang="en-US" sz="1900" dirty="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4"/>
          <p:cNvPicPr preferRelativeResize="0"/>
          <p:nvPr/>
        </p:nvPicPr>
        <p:blipFill>
          <a:blip r:embed="rId3">
            <a:alphaModFix amt="36000"/>
          </a:blip>
          <a:stretch>
            <a:fillRect/>
          </a:stretch>
        </p:blipFill>
        <p:spPr>
          <a:xfrm>
            <a:off x="0" y="0"/>
            <a:ext cx="9149140" cy="5143500"/>
          </a:xfrm>
          <a:prstGeom prst="rect">
            <a:avLst/>
          </a:prstGeom>
          <a:noFill/>
          <a:ln>
            <a:noFill/>
          </a:ln>
        </p:spPr>
      </p:pic>
      <p:sp>
        <p:nvSpPr>
          <p:cNvPr id="285" name="Google Shape;285;p44"/>
          <p:cNvSpPr txBox="1">
            <a:spLocks noGrp="1"/>
          </p:cNvSpPr>
          <p:nvPr>
            <p:ph type="title"/>
          </p:nvPr>
        </p:nvSpPr>
        <p:spPr>
          <a:xfrm>
            <a:off x="1710175" y="2079600"/>
            <a:ext cx="5974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900">
                <a:solidFill>
                  <a:srgbClr val="CC4125"/>
                </a:solidFill>
                <a:latin typeface="Source Sans Pro"/>
                <a:ea typeface="Source Sans Pro"/>
                <a:cs typeface="Source Sans Pro"/>
                <a:sym typeface="Source Sans Pro"/>
              </a:rPr>
              <a:t>Thank you for listening!</a:t>
            </a:r>
            <a:endParaRPr sz="3900">
              <a:solidFill>
                <a:srgbClr val="CC4125"/>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ctrTitle"/>
          </p:nvPr>
        </p:nvSpPr>
        <p:spPr>
          <a:xfrm>
            <a:off x="389000"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0">
                <a:solidFill>
                  <a:srgbClr val="FFFFFF"/>
                </a:solidFill>
              </a:rPr>
              <a:t>Dataset Overview</a:t>
            </a:r>
            <a:endParaRPr sz="3000" b="0">
              <a:solidFill>
                <a:srgbClr val="FFFFFF"/>
              </a:solidFill>
            </a:endParaRPr>
          </a:p>
        </p:txBody>
      </p:sp>
      <p:sp>
        <p:nvSpPr>
          <p:cNvPr id="87" name="Google Shape;87;p16"/>
          <p:cNvSpPr txBox="1">
            <a:spLocks noGrp="1"/>
          </p:cNvSpPr>
          <p:nvPr>
            <p:ph type="subTitle" idx="1"/>
          </p:nvPr>
        </p:nvSpPr>
        <p:spPr>
          <a:xfrm>
            <a:off x="120925" y="2788375"/>
            <a:ext cx="8183700" cy="17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highlight>
                  <a:srgbClr val="FFFFFF"/>
                </a:highlight>
              </a:rPr>
              <a:t>Yelp data files we used: business.json, review.json, user.json, tips.json, and checkin.json</a:t>
            </a:r>
            <a:endParaRPr sz="1600">
              <a:solidFill>
                <a:srgbClr val="000000"/>
              </a:solidFill>
              <a:highlight>
                <a:srgbClr val="FFFFFF"/>
              </a:highlight>
            </a:endParaRPr>
          </a:p>
          <a:p>
            <a:pPr marL="0" lvl="0" indent="0" algn="l" rtl="0">
              <a:spcBef>
                <a:spcPts val="0"/>
              </a:spcBef>
              <a:spcAft>
                <a:spcPts val="0"/>
              </a:spcAft>
              <a:buNone/>
            </a:pPr>
            <a:endParaRPr sz="1600">
              <a:solidFill>
                <a:srgbClr val="000000"/>
              </a:solidFill>
              <a:highlight>
                <a:srgbClr val="FFFFFF"/>
              </a:highlight>
            </a:endParaRPr>
          </a:p>
          <a:p>
            <a:pPr marL="457200" lvl="0" indent="-330200" algn="l" rtl="0">
              <a:spcBef>
                <a:spcPts val="0"/>
              </a:spcBef>
              <a:spcAft>
                <a:spcPts val="0"/>
              </a:spcAft>
              <a:buClr>
                <a:srgbClr val="000000"/>
              </a:buClr>
              <a:buSzPts val="1600"/>
              <a:buChar char="➢"/>
            </a:pPr>
            <a:r>
              <a:rPr lang="en" sz="1600">
                <a:solidFill>
                  <a:srgbClr val="000000"/>
                </a:solidFill>
              </a:rPr>
              <a:t>5.1M Reviews in Review.json</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210K Businesses in Business.json</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1.97M Users in Users.json</a:t>
            </a:r>
            <a:endParaRPr sz="1600">
              <a:solidFill>
                <a:srgbClr val="000000"/>
              </a:solidFill>
            </a:endParaRPr>
          </a:p>
          <a:p>
            <a:pPr marL="0" lvl="0" indent="0" algn="l" rtl="0">
              <a:spcBef>
                <a:spcPts val="0"/>
              </a:spcBef>
              <a:spcAft>
                <a:spcPts val="0"/>
              </a:spcAft>
              <a:buNone/>
            </a:pPr>
            <a:endParaRPr sz="170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sz="1700">
              <a:solidFill>
                <a:srgbClr val="000000"/>
              </a:solidFill>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51875" y="380325"/>
            <a:ext cx="32799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Data Visualization</a:t>
            </a:r>
            <a:endParaRPr sz="2500"/>
          </a:p>
        </p:txBody>
      </p:sp>
      <p:pic>
        <p:nvPicPr>
          <p:cNvPr id="93" name="Google Shape;93;p17"/>
          <p:cNvPicPr preferRelativeResize="0"/>
          <p:nvPr/>
        </p:nvPicPr>
        <p:blipFill>
          <a:blip r:embed="rId3">
            <a:alphaModFix/>
          </a:blip>
          <a:stretch>
            <a:fillRect/>
          </a:stretch>
        </p:blipFill>
        <p:spPr>
          <a:xfrm>
            <a:off x="5288275" y="380325"/>
            <a:ext cx="3033508" cy="2041925"/>
          </a:xfrm>
          <a:prstGeom prst="rect">
            <a:avLst/>
          </a:prstGeom>
          <a:noFill/>
          <a:ln>
            <a:noFill/>
          </a:ln>
        </p:spPr>
      </p:pic>
      <p:pic>
        <p:nvPicPr>
          <p:cNvPr id="94" name="Google Shape;94;p17"/>
          <p:cNvPicPr preferRelativeResize="0"/>
          <p:nvPr/>
        </p:nvPicPr>
        <p:blipFill>
          <a:blip r:embed="rId4">
            <a:alphaModFix/>
          </a:blip>
          <a:stretch>
            <a:fillRect/>
          </a:stretch>
        </p:blipFill>
        <p:spPr>
          <a:xfrm>
            <a:off x="5287125" y="2713775"/>
            <a:ext cx="3035800" cy="2241975"/>
          </a:xfrm>
          <a:prstGeom prst="rect">
            <a:avLst/>
          </a:prstGeom>
          <a:noFill/>
          <a:ln>
            <a:noFill/>
          </a:ln>
        </p:spPr>
      </p:pic>
      <p:pic>
        <p:nvPicPr>
          <p:cNvPr id="95" name="Google Shape;95;p17"/>
          <p:cNvPicPr preferRelativeResize="0"/>
          <p:nvPr/>
        </p:nvPicPr>
        <p:blipFill>
          <a:blip r:embed="rId5">
            <a:alphaModFix/>
          </a:blip>
          <a:stretch>
            <a:fillRect/>
          </a:stretch>
        </p:blipFill>
        <p:spPr>
          <a:xfrm>
            <a:off x="500725" y="1188800"/>
            <a:ext cx="3819525"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Yelp User Overview</a:t>
            </a:r>
            <a:endParaRPr/>
          </a:p>
        </p:txBody>
      </p:sp>
      <p:pic>
        <p:nvPicPr>
          <p:cNvPr id="101" name="Google Shape;101;p18"/>
          <p:cNvPicPr preferRelativeResize="0"/>
          <p:nvPr/>
        </p:nvPicPr>
        <p:blipFill>
          <a:blip r:embed="rId3">
            <a:alphaModFix/>
          </a:blip>
          <a:stretch>
            <a:fillRect/>
          </a:stretch>
        </p:blipFill>
        <p:spPr>
          <a:xfrm>
            <a:off x="411200" y="1498875"/>
            <a:ext cx="3925125" cy="2566058"/>
          </a:xfrm>
          <a:prstGeom prst="rect">
            <a:avLst/>
          </a:prstGeom>
          <a:noFill/>
          <a:ln>
            <a:noFill/>
          </a:ln>
        </p:spPr>
      </p:pic>
      <p:pic>
        <p:nvPicPr>
          <p:cNvPr id="102" name="Google Shape;102;p18"/>
          <p:cNvPicPr preferRelativeResize="0"/>
          <p:nvPr/>
        </p:nvPicPr>
        <p:blipFill>
          <a:blip r:embed="rId4">
            <a:alphaModFix/>
          </a:blip>
          <a:stretch>
            <a:fillRect/>
          </a:stretch>
        </p:blipFill>
        <p:spPr>
          <a:xfrm>
            <a:off x="4572000" y="1498874"/>
            <a:ext cx="4260300" cy="27446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Yelp Review Overview</a:t>
            </a:r>
            <a:endParaRPr/>
          </a:p>
        </p:txBody>
      </p:sp>
      <p:pic>
        <p:nvPicPr>
          <p:cNvPr id="108" name="Google Shape;108;p19"/>
          <p:cNvPicPr preferRelativeResize="0"/>
          <p:nvPr/>
        </p:nvPicPr>
        <p:blipFill>
          <a:blip r:embed="rId3">
            <a:alphaModFix/>
          </a:blip>
          <a:stretch>
            <a:fillRect/>
          </a:stretch>
        </p:blipFill>
        <p:spPr>
          <a:xfrm>
            <a:off x="206825" y="1471200"/>
            <a:ext cx="3876675" cy="2647950"/>
          </a:xfrm>
          <a:prstGeom prst="rect">
            <a:avLst/>
          </a:prstGeom>
          <a:noFill/>
          <a:ln>
            <a:noFill/>
          </a:ln>
        </p:spPr>
      </p:pic>
      <p:pic>
        <p:nvPicPr>
          <p:cNvPr id="109" name="Google Shape;109;p19"/>
          <p:cNvPicPr preferRelativeResize="0"/>
          <p:nvPr/>
        </p:nvPicPr>
        <p:blipFill>
          <a:blip r:embed="rId4">
            <a:alphaModFix/>
          </a:blip>
          <a:stretch>
            <a:fillRect/>
          </a:stretch>
        </p:blipFill>
        <p:spPr>
          <a:xfrm>
            <a:off x="4703975" y="1514750"/>
            <a:ext cx="3943350" cy="246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Processing</a:t>
            </a:r>
            <a:endParaRPr/>
          </a:p>
        </p:txBody>
      </p:sp>
      <p:sp>
        <p:nvSpPr>
          <p:cNvPr id="115" name="Google Shape;115;p2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Considered only Restaurant Businesses from Las Vegas City.</a:t>
            </a:r>
            <a:endParaRPr/>
          </a:p>
          <a:p>
            <a:pPr marL="457200" lvl="0" indent="-342900" algn="l" rtl="0">
              <a:spcBef>
                <a:spcPts val="0"/>
              </a:spcBef>
              <a:spcAft>
                <a:spcPts val="0"/>
              </a:spcAft>
              <a:buSzPts val="1800"/>
              <a:buAutoNum type="arabicPeriod"/>
            </a:pPr>
            <a:r>
              <a:rPr lang="en"/>
              <a:t>Picked users who have rated more than 100 reviews.</a:t>
            </a:r>
            <a:endParaRPr/>
          </a:p>
          <a:p>
            <a:pPr marL="457200" lvl="0" indent="-342900" algn="l" rtl="0">
              <a:spcBef>
                <a:spcPts val="0"/>
              </a:spcBef>
              <a:spcAft>
                <a:spcPts val="0"/>
              </a:spcAft>
              <a:buSzPts val="1800"/>
              <a:buAutoNum type="arabicPeriod"/>
            </a:pPr>
            <a:r>
              <a:rPr lang="en"/>
              <a:t>Training and testing data was divided into 80-20 split.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p>
            <a:pPr marL="1828800" lvl="0" indent="457200" algn="ctr" rtl="0">
              <a:spcBef>
                <a:spcPts val="0"/>
              </a:spcBef>
              <a:spcAft>
                <a:spcPts val="0"/>
              </a:spcAft>
              <a:buNone/>
            </a:pPr>
            <a:r>
              <a:rPr lang="en" sz="6000" b="0"/>
              <a:t>Task 1</a:t>
            </a:r>
            <a:endParaRPr sz="6000" b="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E0000"/>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1649</Words>
  <Application>Microsoft Office PowerPoint</Application>
  <PresentationFormat>On-screen Show (16:9)</PresentationFormat>
  <Paragraphs>194</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Roboto</vt:lpstr>
      <vt:lpstr>Raleway</vt:lpstr>
      <vt:lpstr>Proxima Nova Semibold</vt:lpstr>
      <vt:lpstr>Proxima Nova</vt:lpstr>
      <vt:lpstr>Arial</vt:lpstr>
      <vt:lpstr>Source Sans Pro</vt:lpstr>
      <vt:lpstr>Average</vt:lpstr>
      <vt:lpstr>Plum</vt:lpstr>
      <vt:lpstr>Search Group Project</vt:lpstr>
      <vt:lpstr>Our Questions</vt:lpstr>
      <vt:lpstr>Members Role</vt:lpstr>
      <vt:lpstr>Dataset Overview</vt:lpstr>
      <vt:lpstr>Data Visualization</vt:lpstr>
      <vt:lpstr>Yelp User Overview</vt:lpstr>
      <vt:lpstr>Yelp Review Overview</vt:lpstr>
      <vt:lpstr>Data Processing</vt:lpstr>
      <vt:lpstr>Task 1</vt:lpstr>
      <vt:lpstr>Collaborative Filtering</vt:lpstr>
      <vt:lpstr>Methods </vt:lpstr>
      <vt:lpstr>Item-Based CF</vt:lpstr>
      <vt:lpstr>User-based CF</vt:lpstr>
      <vt:lpstr>Model-based CF</vt:lpstr>
      <vt:lpstr>Pros &amp; Cons Comparison</vt:lpstr>
      <vt:lpstr>Comparing Item-based CF (Ratings vs Text)</vt:lpstr>
      <vt:lpstr>Observation &amp; improvement </vt:lpstr>
      <vt:lpstr>Limitation &amp; Future works </vt:lpstr>
      <vt:lpstr>Task 2</vt:lpstr>
      <vt:lpstr>Classification of Restaurants based on Sentiment Analysis</vt:lpstr>
      <vt:lpstr>USE OF SENTIMENT ANALYSIS</vt:lpstr>
      <vt:lpstr>Approach</vt:lpstr>
      <vt:lpstr>Lemmatization vs Stemming</vt:lpstr>
      <vt:lpstr>Calculating Sentiment Score</vt:lpstr>
      <vt:lpstr>Turning it to a Multi-level Classification Problem</vt:lpstr>
      <vt:lpstr>Training and Testing of our Model</vt:lpstr>
      <vt:lpstr>Evaluation</vt:lpstr>
      <vt:lpstr>Accuracy vs Classifiers</vt:lpstr>
      <vt:lpstr>After adding sentiment score of tips and check-ins data as a feature</vt:lpstr>
      <vt:lpstr>Conclusion and Future References</vt:lpstr>
      <vt:lpstr>References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Group Project</dc:title>
  <cp:lastModifiedBy>akshayrf84@gmail.com</cp:lastModifiedBy>
  <cp:revision>2</cp:revision>
  <dcterms:modified xsi:type="dcterms:W3CDTF">2020-05-07T02:10:00Z</dcterms:modified>
</cp:coreProperties>
</file>